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  <p:sldMasterId id="2147483684" r:id="rId5"/>
    <p:sldMasterId id="2147483698" r:id="rId6"/>
  </p:sldMasterIdLst>
  <p:notesMasterIdLst>
    <p:notesMasterId r:id="rId62"/>
  </p:notesMasterIdLst>
  <p:handoutMasterIdLst>
    <p:handoutMasterId r:id="rId63"/>
  </p:handoutMasterIdLst>
  <p:sldIdLst>
    <p:sldId id="286" r:id="rId7"/>
    <p:sldId id="329" r:id="rId8"/>
    <p:sldId id="330" r:id="rId9"/>
    <p:sldId id="331" r:id="rId10"/>
    <p:sldId id="332" r:id="rId11"/>
    <p:sldId id="333" r:id="rId12"/>
    <p:sldId id="334" r:id="rId13"/>
    <p:sldId id="335" r:id="rId14"/>
    <p:sldId id="336" r:id="rId15"/>
    <p:sldId id="326" r:id="rId16"/>
    <p:sldId id="325" r:id="rId17"/>
    <p:sldId id="327" r:id="rId18"/>
    <p:sldId id="342" r:id="rId19"/>
    <p:sldId id="344" r:id="rId20"/>
    <p:sldId id="317" r:id="rId21"/>
    <p:sldId id="343" r:id="rId22"/>
    <p:sldId id="318" r:id="rId23"/>
    <p:sldId id="320" r:id="rId24"/>
    <p:sldId id="319" r:id="rId25"/>
    <p:sldId id="309" r:id="rId26"/>
    <p:sldId id="311" r:id="rId27"/>
    <p:sldId id="312" r:id="rId28"/>
    <p:sldId id="313" r:id="rId29"/>
    <p:sldId id="314" r:id="rId30"/>
    <p:sldId id="288" r:id="rId31"/>
    <p:sldId id="290" r:id="rId32"/>
    <p:sldId id="338" r:id="rId33"/>
    <p:sldId id="339" r:id="rId34"/>
    <p:sldId id="340" r:id="rId35"/>
    <p:sldId id="341" r:id="rId36"/>
    <p:sldId id="300" r:id="rId37"/>
    <p:sldId id="274" r:id="rId38"/>
    <p:sldId id="282" r:id="rId39"/>
    <p:sldId id="304" r:id="rId40"/>
    <p:sldId id="308" r:id="rId41"/>
    <p:sldId id="302" r:id="rId42"/>
    <p:sldId id="301" r:id="rId43"/>
    <p:sldId id="287" r:id="rId44"/>
    <p:sldId id="315" r:id="rId45"/>
    <p:sldId id="316" r:id="rId46"/>
    <p:sldId id="321" r:id="rId47"/>
    <p:sldId id="322" r:id="rId48"/>
    <p:sldId id="323" r:id="rId49"/>
    <p:sldId id="324" r:id="rId50"/>
    <p:sldId id="328" r:id="rId51"/>
    <p:sldId id="310" r:id="rId52"/>
    <p:sldId id="299" r:id="rId53"/>
    <p:sldId id="273" r:id="rId54"/>
    <p:sldId id="289" r:id="rId55"/>
    <p:sldId id="295" r:id="rId56"/>
    <p:sldId id="296" r:id="rId57"/>
    <p:sldId id="276" r:id="rId58"/>
    <p:sldId id="297" r:id="rId59"/>
    <p:sldId id="306" r:id="rId60"/>
    <p:sldId id="307" r:id="rId61"/>
  </p:sldIdLst>
  <p:sldSz cx="12192000" cy="6858000"/>
  <p:notesSz cx="6858000" cy="9144000"/>
  <p:defaultTextStyle>
    <a:defPPr rtl="0"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648"/>
    <a:srgbClr val="FFFFFF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0" autoAdjust="0"/>
    <p:restoredTop sz="88589" autoAdjust="0"/>
  </p:normalViewPr>
  <p:slideViewPr>
    <p:cSldViewPr snapToGrid="0">
      <p:cViewPr varScale="1">
        <p:scale>
          <a:sx n="63" d="100"/>
          <a:sy n="63" d="100"/>
        </p:scale>
        <p:origin x="84" y="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299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yril\Documents\MIMIC%20validation%20dVtrainer\6%20'COURBE%20DE%20PROGRESSION%20--%20TRAINING%20PROGRAM--'\100324%20COURBE%20DE%20PROGRESSION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2628764439788014E-2"/>
          <c:y val="2.9897141058401012E-2"/>
          <c:w val="0.63236081407621403"/>
          <c:h val="0.78104168981223843"/>
        </c:manualLayout>
      </c:layout>
      <c:lineChart>
        <c:grouping val="standard"/>
        <c:varyColors val="0"/>
        <c:ser>
          <c:idx val="0"/>
          <c:order val="0"/>
          <c:tx>
            <c:v>DIU de chirurgie robotique</c:v>
          </c:tx>
          <c:spPr>
            <a:ln w="50800">
              <a:solidFill>
                <a:srgbClr val="0070C0"/>
              </a:solidFill>
              <a:prstDash val="sysDot"/>
            </a:ln>
          </c:spPr>
          <c:marker>
            <c:spPr>
              <a:solidFill>
                <a:srgbClr val="00B0F0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trendline>
            <c:trendlineType val="log"/>
            <c:dispRSqr val="1"/>
            <c:dispEq val="0"/>
            <c:trendlineLbl>
              <c:layout>
                <c:manualLayout>
                  <c:x val="9.2241088469629834E-2"/>
                  <c:y val="0.12685979454727436"/>
                </c:manualLayout>
              </c:layout>
              <c:numFmt formatCode="General" sourceLinked="0"/>
            </c:trendlineLbl>
          </c:trendline>
          <c:cat>
            <c:strRef>
              <c:f>'POOL DATA diu vs mimic'!$A$567:$A$570</c:f>
              <c:strCache>
                <c:ptCount val="4"/>
                <c:pt idx="0">
                  <c:v>test 1</c:v>
                </c:pt>
                <c:pt idx="1">
                  <c:v>test 2</c:v>
                </c:pt>
                <c:pt idx="2">
                  <c:v>test 3</c:v>
                </c:pt>
                <c:pt idx="3">
                  <c:v>test final</c:v>
                </c:pt>
              </c:strCache>
            </c:strRef>
          </c:cat>
          <c:val>
            <c:numRef>
              <c:f>'POOL DATA diu vs mimic'!$E$567:$E$570</c:f>
              <c:numCache>
                <c:formatCode>General</c:formatCode>
                <c:ptCount val="4"/>
                <c:pt idx="0">
                  <c:v>60.619200000000006</c:v>
                </c:pt>
                <c:pt idx="1">
                  <c:v>70.289400000000001</c:v>
                </c:pt>
                <c:pt idx="2">
                  <c:v>73.64244444444445</c:v>
                </c:pt>
                <c:pt idx="3">
                  <c:v>80.059600000000003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0B2-4183-819E-ABE9DAD4AA8C}"/>
            </c:ext>
          </c:extLst>
        </c:ser>
        <c:ser>
          <c:idx val="1"/>
          <c:order val="1"/>
          <c:tx>
            <c:v>entrainement sur simulateur seul</c:v>
          </c:tx>
          <c:spPr>
            <a:ln w="50800">
              <a:solidFill>
                <a:srgbClr val="FF0000"/>
              </a:solidFill>
              <a:prstDash val="sysDash"/>
            </a:ln>
          </c:spPr>
          <c:marker>
            <c:spPr>
              <a:solidFill>
                <a:srgbClr val="FF0000"/>
              </a:solidFill>
            </c:spPr>
          </c:marker>
          <c:trendline>
            <c:trendlineType val="log"/>
            <c:dispRSqr val="1"/>
            <c:dispEq val="0"/>
            <c:trendlineLbl>
              <c:layout>
                <c:manualLayout>
                  <c:x val="8.9475003631847724E-2"/>
                  <c:y val="0.13661517710120133"/>
                </c:manualLayout>
              </c:layout>
              <c:numFmt formatCode="General" sourceLinked="0"/>
            </c:trendlineLbl>
          </c:trendline>
          <c:cat>
            <c:strRef>
              <c:f>'POOL DATA diu vs mimic'!$A$567:$A$570</c:f>
              <c:strCache>
                <c:ptCount val="4"/>
                <c:pt idx="0">
                  <c:v>test 1</c:v>
                </c:pt>
                <c:pt idx="1">
                  <c:v>test 2</c:v>
                </c:pt>
                <c:pt idx="2">
                  <c:v>test 3</c:v>
                </c:pt>
                <c:pt idx="3">
                  <c:v>test final</c:v>
                </c:pt>
              </c:strCache>
            </c:strRef>
          </c:cat>
          <c:val>
            <c:numRef>
              <c:f>'POOL DATA diu vs mimic'!$E$573:$E$576</c:f>
              <c:numCache>
                <c:formatCode>General</c:formatCode>
                <c:ptCount val="4"/>
                <c:pt idx="0">
                  <c:v>55.026857142857153</c:v>
                </c:pt>
                <c:pt idx="1">
                  <c:v>65.774571428571349</c:v>
                </c:pt>
                <c:pt idx="2">
                  <c:v>68.862400000000008</c:v>
                </c:pt>
                <c:pt idx="3">
                  <c:v>70.206285714285713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0B2-4183-819E-ABE9DAD4AA8C}"/>
            </c:ext>
          </c:extLst>
        </c:ser>
        <c:ser>
          <c:idx val="2"/>
          <c:order val="2"/>
          <c:tx>
            <c:v>chirurgiens experts &gt;100 cas robotiques"</c:v>
          </c:tx>
          <c:spPr>
            <a:ln w="31750" cmpd="sng">
              <a:solidFill>
                <a:srgbClr val="92D050"/>
              </a:solidFill>
              <a:prstDash val="sysDash"/>
            </a:ln>
          </c:spPr>
          <c:marker>
            <c:spPr>
              <a:solidFill>
                <a:srgbClr val="92D050"/>
              </a:solidFill>
            </c:spPr>
          </c:marker>
          <c:trendline>
            <c:trendlineType val="linear"/>
            <c:dispRSqr val="0"/>
            <c:dispEq val="0"/>
          </c:trendline>
          <c:cat>
            <c:strRef>
              <c:f>'POOL DATA diu vs mimic'!$A$567:$A$570</c:f>
              <c:strCache>
                <c:ptCount val="4"/>
                <c:pt idx="0">
                  <c:v>test 1</c:v>
                </c:pt>
                <c:pt idx="1">
                  <c:v>test 2</c:v>
                </c:pt>
                <c:pt idx="2">
                  <c:v>test 3</c:v>
                </c:pt>
                <c:pt idx="3">
                  <c:v>test final</c:v>
                </c:pt>
              </c:strCache>
            </c:strRef>
          </c:cat>
          <c:val>
            <c:numRef>
              <c:f>'POOL DATA diu vs mimic'!$E$159:$E$162</c:f>
              <c:numCache>
                <c:formatCode>0.0</c:formatCode>
                <c:ptCount val="4"/>
                <c:pt idx="0">
                  <c:v>77.313600000000022</c:v>
                </c:pt>
                <c:pt idx="1">
                  <c:v>77.313600000000022</c:v>
                </c:pt>
                <c:pt idx="2">
                  <c:v>77.313600000000022</c:v>
                </c:pt>
                <c:pt idx="3">
                  <c:v>77.313600000000022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0B2-4183-819E-ABE9DAD4AA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133952"/>
        <c:axId val="41135488"/>
      </c:lineChart>
      <c:catAx>
        <c:axId val="41133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1135488"/>
        <c:crosses val="autoZero"/>
        <c:auto val="1"/>
        <c:lblAlgn val="ctr"/>
        <c:lblOffset val="100"/>
        <c:noMultiLvlLbl val="0"/>
      </c:catAx>
      <c:valAx>
        <c:axId val="41135488"/>
        <c:scaling>
          <c:orientation val="minMax"/>
          <c:max val="81"/>
          <c:min val="55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1133952"/>
        <c:crosses val="autoZero"/>
        <c:crossBetween val="between"/>
      </c:valAx>
    </c:plotArea>
    <c:legend>
      <c:legendPos val="r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72278132290857278"/>
          <c:y val="7.6755893508520412E-2"/>
          <c:w val="0.27721867709143438"/>
          <c:h val="0.83315779906902698"/>
        </c:manualLayout>
      </c:layout>
      <c:overlay val="0"/>
    </c:legend>
    <c:plotVisOnly val="1"/>
    <c:dispBlanksAs val="gap"/>
    <c:showDLblsOverMax val="0"/>
  </c:chart>
  <c:spPr>
    <a:effectLst>
      <a:outerShdw blurRad="50800" dist="50800" dir="5400000" algn="ctr" rotWithShape="0">
        <a:schemeClr val="tx2">
          <a:lumMod val="40000"/>
          <a:lumOff val="60000"/>
        </a:schemeClr>
      </a:outerShdw>
    </a:effectLst>
  </c:sp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7EA3F540-FE87-41E9-A235-D9041E0E0A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4C17DD8-84AF-4EB9-9557-AB1C0330B3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658AD-667A-447C-9390-E71043034E97}" type="datetimeFigureOut">
              <a:rPr lang="fr-FR" smtClean="0"/>
              <a:t>10/09/2023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439DE42-9A3A-46E5-8973-C9B0B4C462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BFFAC62-5CB8-4CC9-8DC9-D2E88251AB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B129A-2B19-4071-964D-74643083C4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11925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E04F4-FA29-4B09-BCF4-65FEC86DEAEF}" type="datetimeFigureOut">
              <a:rPr lang="fr-FR" smtClean="0"/>
              <a:t>10/09/2023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dirty="0"/>
              <a:t>Modifiez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C17D2-97F6-442D-8E69-9D298721DAF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3421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9516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35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3901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2852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3409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46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44100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48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6362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49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06745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50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18476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51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0315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6642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0804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8233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675689-9499-468D-AAE4-9DA8E731C8C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002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675689-9499-468D-AAE4-9DA8E731C8C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13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31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0008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32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6646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34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892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4" name="Espace réservé à la date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1663E8E-9826-4C0B-B841-4BCF92CB8334}" type="datetime1">
              <a:rPr lang="fr-FR" noProof="0" smtClean="0"/>
              <a:t>10/09/2023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6" name="Espace réservé a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103018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au texte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à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7C6CF07-4F7B-4E52-A164-E37F1E8B63DE}" type="datetime1">
              <a:rPr lang="fr-FR" noProof="0" smtClean="0"/>
              <a:t>10/09/2023</a:t>
            </a:fld>
            <a:endParaRPr lang="fr-FR" noProof="0"/>
          </a:p>
        </p:txBody>
      </p:sp>
      <p:sp>
        <p:nvSpPr>
          <p:cNvPr id="5" name="Espace réservé a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454701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au texte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774923" y="675726"/>
            <a:ext cx="7896279" cy="5183073"/>
          </a:xfrm>
        </p:spPr>
        <p:txBody>
          <a:bodyPr vert="eaVert" rtlCol="0" anchor="t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à la date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765B49A-82D5-4E70-A984-008D2D9BAA4A}" type="datetime1">
              <a:rPr lang="fr-FR" noProof="0" smtClean="0"/>
              <a:t>10/09/2023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a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291526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1543051" y="1344614"/>
            <a:ext cx="84667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Titr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22" name="Sous-titr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6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8BC79-C364-41A6-97C9-13A25BF3BCCB}" type="datetime1">
              <a:rPr lang="fr-FR" smtClean="0"/>
              <a:t>10/09/2023</a:t>
            </a:fld>
            <a:endParaRPr lang="fr-FR"/>
          </a:p>
        </p:txBody>
      </p:sp>
      <p:sp>
        <p:nvSpPr>
          <p:cNvPr id="7" name="Espace réservé du pied de pag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>
              <a:solidFill>
                <a:srgbClr val="F8F8F8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EB587-C1E5-45A2-B91A-1EF29E98BE6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1284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E1C5E-D120-473F-B64F-499DA79CD4B8}" type="datetime1">
              <a:rPr lang="fr-FR" smtClean="0"/>
              <a:t>10/09/2023</a:t>
            </a:fld>
            <a:endParaRPr lang="fr-FR"/>
          </a:p>
        </p:txBody>
      </p:sp>
      <p:sp>
        <p:nvSpPr>
          <p:cNvPr id="5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8F8F8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C4AC1-B4C8-4089-9D25-D4190EB04DB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0180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3767" y="0"/>
            <a:ext cx="9144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invGray">
          <a:xfrm>
            <a:off x="3048000" y="0"/>
            <a:ext cx="1016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550" dist="38000" dir="10800000" algn="tl" rotWithShape="0">
              <a:srgbClr val="787878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  <a:ea typeface="ＭＳ Ｐゴシック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Ellipse 6"/>
          <p:cNvSpPr/>
          <p:nvPr/>
        </p:nvSpPr>
        <p:spPr>
          <a:xfrm>
            <a:off x="3210984" y="2746375"/>
            <a:ext cx="84667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3217D-710A-44FD-82E3-6B4635AD1DFF}" type="datetime1">
              <a:rPr lang="fr-FR" smtClean="0"/>
              <a:t>10/09/2023</a:t>
            </a:fld>
            <a:endParaRPr lang="fr-FR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>
              <a:solidFill>
                <a:srgbClr val="F8F8F8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E4759-2D5F-4C37-9D33-CCBD713DD1E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7176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540AF-FC59-4A1E-AA6A-E8CFBD237DD2}" type="datetime1">
              <a:rPr lang="fr-FR" smtClean="0"/>
              <a:t>10/09/2023</a:t>
            </a:fld>
            <a:endParaRPr lang="fr-FR"/>
          </a:p>
        </p:txBody>
      </p:sp>
      <p:sp>
        <p:nvSpPr>
          <p:cNvPr id="6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8F8F8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88D3E-80D1-4A83-8BEA-7FB756B6ED0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4159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234CD-F28A-4BAF-B100-6DE2822C73DF}" type="datetime1">
              <a:rPr lang="fr-FR" smtClean="0"/>
              <a:t>10/09/2023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>
              <a:solidFill>
                <a:srgbClr val="F8F8F8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73523-AA87-42A3-9B80-9AD9913D796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9862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46747-623B-4B5A-92F2-5F4DD8DB0377}" type="datetime1">
              <a:rPr lang="fr-FR" smtClean="0"/>
              <a:t>10/09/2023</a:t>
            </a:fld>
            <a:endParaRPr lang="fr-FR"/>
          </a:p>
        </p:txBody>
      </p:sp>
      <p:sp>
        <p:nvSpPr>
          <p:cNvPr id="4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8F8F8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6488F-FC5E-48A0-BA5F-DDF339BD20C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56502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52552" y="0"/>
            <a:ext cx="10839449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invGray">
          <a:xfrm>
            <a:off x="1352551" y="0"/>
            <a:ext cx="9736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550" dist="38000" dir="10800000" algn="tl" rotWithShape="0">
              <a:srgbClr val="787878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  <a:ea typeface="ＭＳ Ｐゴシック"/>
            </a:endParaRPr>
          </a:p>
        </p:txBody>
      </p:sp>
      <p:sp>
        <p:nvSpPr>
          <p:cNvPr id="4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ADABD-3E77-45FC-98C8-2269446B0F5F}" type="datetime1">
              <a:rPr lang="fr-FR" smtClean="0"/>
              <a:t>10/09/2023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>
              <a:solidFill>
                <a:srgbClr val="F8F8F8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A579A-72BC-4F36-9EA4-A7E20C82A9C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8204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B0692-781D-465E-83B0-961481EB8EB2}" type="datetime1">
              <a:rPr lang="fr-FR" smtClean="0"/>
              <a:t>10/09/2023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>
              <a:solidFill>
                <a:srgbClr val="F8F8F8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33D0A-8578-45CB-8F27-B0D7D1D9486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7910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81192" y="2180496"/>
            <a:ext cx="11029615" cy="3678303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à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1EDA32-76E3-497E-ADE9-0D4CE9F056CD}" type="datetime1">
              <a:rPr lang="fr-FR" noProof="0" smtClean="0"/>
              <a:t>10/09/2023</a:t>
            </a:fld>
            <a:endParaRPr lang="fr-FR" noProof="0"/>
          </a:p>
        </p:txBody>
      </p:sp>
      <p:sp>
        <p:nvSpPr>
          <p:cNvPr id="5" name="Espace réservé a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697116" y="6316936"/>
            <a:ext cx="1052508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7399816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>
              <a:lnSpc>
                <a:spcPts val="3000"/>
              </a:lnSpc>
              <a:spcBef>
                <a:spcPts val="600"/>
              </a:spcBef>
              <a:buClr>
                <a:srgbClr val="DDDDDD"/>
              </a:buClr>
              <a:buSzPct val="80000"/>
              <a:buFont typeface="Wingdings 2"/>
              <a:buNone/>
              <a:defRPr/>
            </a:pPr>
            <a:endParaRPr lang="en-US" sz="320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6" name="Organigramme : Processus 8"/>
          <p:cNvSpPr>
            <a:spLocks noChangeArrowheads="1"/>
          </p:cNvSpPr>
          <p:nvPr/>
        </p:nvSpPr>
        <p:spPr bwMode="auto">
          <a:xfrm rot="19468671">
            <a:off x="529167" y="954089"/>
            <a:ext cx="914400" cy="204787"/>
          </a:xfrm>
          <a:prstGeom prst="flowChartProcess">
            <a:avLst/>
          </a:prstGeom>
          <a:solidFill>
            <a:srgbClr val="FBFBFB">
              <a:alpha val="45097"/>
            </a:srgbClr>
          </a:solidFill>
          <a:ln w="6350" cap="rnd">
            <a:solidFill>
              <a:srgbClr val="FFFFFF"/>
            </a:solidFill>
            <a:miter lim="800000"/>
            <a:headEnd/>
            <a:tailEnd/>
          </a:ln>
          <a:effectLst>
            <a:outerShdw blurRad="25400" dist="25400" dir="3299947" sx="96001" sy="96001" algn="tl" rotWithShape="0">
              <a:srgbClr val="EDEDED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  <a:ea typeface="ＭＳ Ｐゴシック"/>
            </a:endParaRPr>
          </a:p>
        </p:txBody>
      </p:sp>
      <p:sp>
        <p:nvSpPr>
          <p:cNvPr id="7" name="Organigramme : Processus 9"/>
          <p:cNvSpPr>
            <a:spLocks noChangeArrowheads="1"/>
          </p:cNvSpPr>
          <p:nvPr/>
        </p:nvSpPr>
        <p:spPr bwMode="auto">
          <a:xfrm rot="2103354" flipH="1">
            <a:off x="6671734" y="936625"/>
            <a:ext cx="865717" cy="204788"/>
          </a:xfrm>
          <a:prstGeom prst="flowChartProcess">
            <a:avLst/>
          </a:prstGeom>
          <a:solidFill>
            <a:srgbClr val="FBFBFB">
              <a:alpha val="45097"/>
            </a:srgbClr>
          </a:solidFill>
          <a:ln w="6350" cap="rnd">
            <a:solidFill>
              <a:srgbClr val="FFFFFF"/>
            </a:solidFill>
            <a:miter lim="800000"/>
            <a:headEnd/>
            <a:tailEnd/>
          </a:ln>
          <a:effectLst>
            <a:outerShdw blurRad="25400" dist="25400" dir="3299947" sx="96001" sy="96001" algn="tl" rotWithShape="0">
              <a:schemeClr val="bg2">
                <a:alpha val="20000"/>
              </a:scheme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  <a:ea typeface="ＭＳ Ｐゴシック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8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913E9-F9FB-4305-B99B-F19DDAA8E833}" type="datetime1">
              <a:rPr lang="fr-FR" smtClean="0"/>
              <a:t>10/09/2023</a:t>
            </a:fld>
            <a:endParaRPr lang="fr-FR"/>
          </a:p>
        </p:txBody>
      </p:sp>
      <p:sp>
        <p:nvSpPr>
          <p:cNvPr id="9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>
              <a:solidFill>
                <a:srgbClr val="F8F8F8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64FE8-CD3D-4410-8C8C-3559D4EB32D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1995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7BEDE-FFA9-4CCC-B44E-744D85F2F92C}" type="datetime1">
              <a:rPr lang="fr-FR" smtClean="0"/>
              <a:t>10/09/2023</a:t>
            </a:fld>
            <a:endParaRPr lang="fr-FR"/>
          </a:p>
        </p:txBody>
      </p:sp>
      <p:sp>
        <p:nvSpPr>
          <p:cNvPr id="5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8F8F8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6BBC2-A549-4BAF-979F-D96CC8E5E16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4430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B848A-692D-4BB8-97C5-50658555B1DE}" type="datetime1">
              <a:rPr lang="fr-FR" smtClean="0"/>
              <a:t>10/09/2023</a:t>
            </a:fld>
            <a:endParaRPr lang="fr-FR"/>
          </a:p>
        </p:txBody>
      </p:sp>
      <p:sp>
        <p:nvSpPr>
          <p:cNvPr id="5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8F8F8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481BE-519C-49FE-8878-54FF8E14D69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766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C9910-9B86-4CCA-BC83-1A10E8A76709}" type="datetime1">
              <a:rPr lang="fr-FR" smtClean="0"/>
              <a:t>10/09/2023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8F8F8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485033" y="6305550"/>
            <a:ext cx="609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9E489-39D8-4892-9F89-ECADB5E1AB2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78008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09600" y="1600200"/>
            <a:ext cx="11144251" cy="50561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0542541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Ellipse 4"/>
          <p:cNvSpPr/>
          <p:nvPr/>
        </p:nvSpPr>
        <p:spPr>
          <a:xfrm>
            <a:off x="1543051" y="1344614"/>
            <a:ext cx="84667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4" name="Titr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22" name="Sous-titr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6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BBACEEE-8251-45B1-8269-CE4B4E840F6B}" type="datetime1">
              <a:rPr lang="fr-FR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10/09/2023</a:t>
            </a:fld>
            <a:endParaRPr lang="fr-FR"/>
          </a:p>
        </p:txBody>
      </p:sp>
      <p:sp>
        <p:nvSpPr>
          <p:cNvPr id="7" name="Espace réservé du pied de pag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defTabSz="914400">
              <a:defRPr/>
            </a:pPr>
            <a:endParaRPr lang="fr-FR">
              <a:solidFill>
                <a:srgbClr val="F8F8F8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9FEB587-C1E5-45A2-B91A-1EF29E98BE62}" type="slidenum">
              <a:rPr lang="fr-FR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34401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7A896A0-E351-48E5-8DF2-747339EAFDED}" type="datetime1">
              <a:rPr lang="fr-FR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10/09/2023</a:t>
            </a:fld>
            <a:endParaRPr lang="fr-FR"/>
          </a:p>
        </p:txBody>
      </p:sp>
      <p:sp>
        <p:nvSpPr>
          <p:cNvPr id="5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fr-FR">
              <a:solidFill>
                <a:srgbClr val="F8F8F8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3EC4AC1-B4C8-4089-9D25-D4190EB04DB7}" type="slidenum">
              <a:rPr lang="fr-FR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0456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3767" y="0"/>
            <a:ext cx="9144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invGray">
          <a:xfrm>
            <a:off x="3048000" y="0"/>
            <a:ext cx="1016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550" dist="38000" dir="10800000" algn="tl" rotWithShape="0">
              <a:srgbClr val="787878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3210984" y="2746375"/>
            <a:ext cx="84667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474EA67-08E2-4014-A5CC-BA6771AD2758}" type="datetime1">
              <a:rPr lang="fr-FR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10/09/2023</a:t>
            </a:fld>
            <a:endParaRPr lang="fr-FR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defTabSz="914400">
              <a:defRPr/>
            </a:pPr>
            <a:endParaRPr lang="fr-FR">
              <a:solidFill>
                <a:srgbClr val="F8F8F8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2DE4759-2D5F-4C37-9D33-CCBD713DD1E9}" type="slidenum">
              <a:rPr lang="fr-FR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61574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7BB8FD7-E635-4978-9C65-445CA936F5AF}" type="datetime1">
              <a:rPr lang="fr-FR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10/09/2023</a:t>
            </a:fld>
            <a:endParaRPr lang="fr-FR"/>
          </a:p>
        </p:txBody>
      </p:sp>
      <p:sp>
        <p:nvSpPr>
          <p:cNvPr id="6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fr-FR">
              <a:solidFill>
                <a:srgbClr val="F8F8F8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CF88D3E-80D1-4A83-8BEA-7FB756B6ED0D}" type="slidenum">
              <a:rPr lang="fr-FR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00834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A12F252-64FA-442A-B6E1-C80A4C4F6808}" type="datetime1">
              <a:rPr lang="fr-FR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10/09/2023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defTabSz="914400">
              <a:defRPr/>
            </a:pPr>
            <a:endParaRPr lang="fr-FR">
              <a:solidFill>
                <a:srgbClr val="F8F8F8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7B73523-AA87-42A3-9B80-9AD9913D7969}" type="slidenum">
              <a:rPr lang="fr-FR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137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à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726E768-C232-43E9-83FF-36F1D6CC3C75}" type="datetime1">
              <a:rPr lang="fr-FR" noProof="0" smtClean="0"/>
              <a:t>10/09/2023</a:t>
            </a:fld>
            <a:endParaRPr lang="fr-FR" noProof="0"/>
          </a:p>
        </p:txBody>
      </p:sp>
      <p:sp>
        <p:nvSpPr>
          <p:cNvPr id="5" name="Espace réservé a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9092908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F38EE8C-7219-40C9-AECC-9654821A15EE}" type="datetime1">
              <a:rPr lang="fr-FR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10/09/2023</a:t>
            </a:fld>
            <a:endParaRPr lang="fr-FR"/>
          </a:p>
        </p:txBody>
      </p:sp>
      <p:sp>
        <p:nvSpPr>
          <p:cNvPr id="4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fr-FR">
              <a:solidFill>
                <a:srgbClr val="F8F8F8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9C6488F-FC5E-48A0-BA5F-DDF339BD20C6}" type="slidenum">
              <a:rPr lang="fr-FR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0301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52552" y="0"/>
            <a:ext cx="10839449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invGray">
          <a:xfrm>
            <a:off x="1352551" y="0"/>
            <a:ext cx="9736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550" dist="38000" dir="10800000" algn="tl" rotWithShape="0">
              <a:srgbClr val="787878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sp>
        <p:nvSpPr>
          <p:cNvPr id="4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ED5EE0F-EE32-4A2F-89E4-7C3E4301DCED}" type="datetime1">
              <a:rPr lang="fr-FR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10/09/2023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defTabSz="914400">
              <a:defRPr/>
            </a:pPr>
            <a:endParaRPr lang="fr-FR">
              <a:solidFill>
                <a:srgbClr val="F8F8F8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20A579A-72BC-4F36-9EA4-A7E20C82A9CA}" type="slidenum">
              <a:rPr lang="fr-FR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82979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04B1BCC-9913-4860-8901-F40880DBA9B3}" type="datetime1">
              <a:rPr lang="fr-FR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defTabSz="914400">
              <a:defRPr/>
            </a:pPr>
            <a:endParaRPr lang="fr-FR">
              <a:solidFill>
                <a:srgbClr val="F8F8F8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A533D0A-8578-45CB-8F27-B0D7D1D94864}" type="slidenum">
              <a:rPr lang="fr-FR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80367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marL="0" marR="0" lvl="0" indent="-283464" algn="l" defTabSz="914400" rtl="0" eaLnBrk="1" fontAlgn="auto" latinLnBrk="0" hangingPunct="1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rgbClr val="DDDDDD"/>
              </a:buClr>
              <a:buSzPct val="80000"/>
              <a:buFont typeface="Wingdings 2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sp>
        <p:nvSpPr>
          <p:cNvPr id="6" name="Organigramme : Processus 8"/>
          <p:cNvSpPr>
            <a:spLocks noChangeArrowheads="1"/>
          </p:cNvSpPr>
          <p:nvPr/>
        </p:nvSpPr>
        <p:spPr bwMode="auto">
          <a:xfrm rot="19468671">
            <a:off x="529167" y="954089"/>
            <a:ext cx="914400" cy="204787"/>
          </a:xfrm>
          <a:prstGeom prst="flowChartProcess">
            <a:avLst/>
          </a:prstGeom>
          <a:solidFill>
            <a:srgbClr val="FBFBFB">
              <a:alpha val="45097"/>
            </a:srgbClr>
          </a:solidFill>
          <a:ln w="6350" cap="rnd">
            <a:solidFill>
              <a:srgbClr val="FFFFFF"/>
            </a:solidFill>
            <a:miter lim="800000"/>
            <a:headEnd/>
            <a:tailEnd/>
          </a:ln>
          <a:effectLst>
            <a:outerShdw blurRad="25400" dist="25400" dir="3299947" sx="96001" sy="96001" algn="tl" rotWithShape="0">
              <a:srgbClr val="EDEDED">
                <a:alpha val="39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sp>
        <p:nvSpPr>
          <p:cNvPr id="7" name="Organigramme : Processus 9"/>
          <p:cNvSpPr>
            <a:spLocks noChangeArrowheads="1"/>
          </p:cNvSpPr>
          <p:nvPr/>
        </p:nvSpPr>
        <p:spPr bwMode="auto">
          <a:xfrm rot="2103354" flipH="1">
            <a:off x="6671734" y="936625"/>
            <a:ext cx="865717" cy="204788"/>
          </a:xfrm>
          <a:prstGeom prst="flowChartProcess">
            <a:avLst/>
          </a:prstGeom>
          <a:solidFill>
            <a:srgbClr val="FBFBFB">
              <a:alpha val="45097"/>
            </a:srgbClr>
          </a:solidFill>
          <a:ln w="6350" cap="rnd">
            <a:solidFill>
              <a:srgbClr val="FFFFFF"/>
            </a:solidFill>
            <a:miter lim="800000"/>
            <a:headEnd/>
            <a:tailEnd/>
          </a:ln>
          <a:effectLst>
            <a:outerShdw blurRad="25400" dist="25400" dir="3299947" sx="96001" sy="96001" algn="tl" rotWithShape="0">
              <a:schemeClr val="bg2">
                <a:alpha val="20000"/>
              </a:scheme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8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58C0621-8554-459B-9D63-E7FD73EFFD43}" type="datetime1">
              <a:rPr lang="fr-FR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10/09/2023</a:t>
            </a:fld>
            <a:endParaRPr lang="fr-FR"/>
          </a:p>
        </p:txBody>
      </p:sp>
      <p:sp>
        <p:nvSpPr>
          <p:cNvPr id="9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 defTabSz="914400">
              <a:defRPr/>
            </a:pPr>
            <a:endParaRPr lang="fr-FR">
              <a:solidFill>
                <a:srgbClr val="F8F8F8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2564FE8-CD3D-4410-8C8C-3559D4EB32DA}" type="slidenum">
              <a:rPr lang="fr-FR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51744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855981C-2A6F-48CF-9452-6FEBBAD7BDEA}" type="datetime1">
              <a:rPr lang="fr-FR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10/09/2023</a:t>
            </a:fld>
            <a:endParaRPr lang="fr-FR"/>
          </a:p>
        </p:txBody>
      </p:sp>
      <p:sp>
        <p:nvSpPr>
          <p:cNvPr id="5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fr-FR">
              <a:solidFill>
                <a:srgbClr val="F8F8F8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616BBC2-A549-4BAF-979F-D96CC8E5E166}" type="slidenum">
              <a:rPr lang="fr-FR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56047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AD68CBC-F4EC-4AE0-9301-1817246CF17A}" type="datetime1">
              <a:rPr lang="fr-FR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10/09/2023</a:t>
            </a:fld>
            <a:endParaRPr lang="fr-FR"/>
          </a:p>
        </p:txBody>
      </p:sp>
      <p:sp>
        <p:nvSpPr>
          <p:cNvPr id="5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fr-FR">
              <a:solidFill>
                <a:srgbClr val="F8F8F8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EA481BE-519C-49FE-8878-54FF8E14D695}" type="slidenum">
              <a:rPr lang="fr-FR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62718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A4EC156-F4BE-4232-8313-A419AC9DAAD7}" type="datetime1">
              <a:rPr lang="fr-FR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10/09/2023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fr-FR">
              <a:solidFill>
                <a:srgbClr val="F8F8F8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485033" y="6305550"/>
            <a:ext cx="609600" cy="476250"/>
          </a:xfr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859E489-39D8-4892-9F89-ECADB5E1AB22}" type="slidenum">
              <a:rPr lang="fr-FR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5274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581193" y="2228003"/>
            <a:ext cx="5422390" cy="3633047"/>
          </a:xfrm>
        </p:spPr>
        <p:txBody>
          <a:bodyPr rtlCol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188417" y="2228003"/>
            <a:ext cx="5422392" cy="3633047"/>
          </a:xfrm>
        </p:spPr>
        <p:txBody>
          <a:bodyPr rtlCol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à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7F7A786-0227-497C-A405-D6B2CDED9413}" type="datetime1">
              <a:rPr lang="fr-FR" noProof="0" smtClean="0"/>
              <a:t>10/09/2023</a:t>
            </a:fld>
            <a:endParaRPr lang="fr-FR" noProof="0"/>
          </a:p>
        </p:txBody>
      </p:sp>
      <p:sp>
        <p:nvSpPr>
          <p:cNvPr id="6" name="Espace réservé a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687167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re 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887219" y="2250892"/>
            <a:ext cx="5087075" cy="536005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581194" y="2926052"/>
            <a:ext cx="53931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 4"/>
          <p:cNvSpPr>
            <a:spLocks noGrp="1"/>
          </p:cNvSpPr>
          <p:nvPr>
            <p:ph type="body" sz="quarter" idx="3" hasCustomPrompt="1"/>
          </p:nvPr>
        </p:nvSpPr>
        <p:spPr>
          <a:xfrm>
            <a:off x="6523735" y="2250892"/>
            <a:ext cx="5087073" cy="553373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217709" y="2926052"/>
            <a:ext cx="53931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7" name="Espace réservé à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42C402-83A1-4F92-BBCF-40F27B7216F0}" type="datetime1">
              <a:rPr lang="fr-FR" noProof="0" smtClean="0"/>
              <a:t>10/09/2023</a:t>
            </a:fld>
            <a:endParaRPr lang="fr-FR" noProof="0"/>
          </a:p>
        </p:txBody>
      </p:sp>
      <p:sp>
        <p:nvSpPr>
          <p:cNvPr id="8" name="Espace réservé au pied de pag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428574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à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2A53E50-DFA1-4BF5-BFC5-F005A19C0BE2}" type="datetime1">
              <a:rPr lang="fr-FR" noProof="0" smtClean="0"/>
              <a:t>10/09/2023</a:t>
            </a:fld>
            <a:endParaRPr lang="fr-FR" noProof="0"/>
          </a:p>
        </p:txBody>
      </p:sp>
      <p:sp>
        <p:nvSpPr>
          <p:cNvPr id="4" name="Espace réservé a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164318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à la dat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ED0B31B-CAE4-4F18-825D-BDE319DBCA3A}" type="datetime1">
              <a:rPr lang="fr-FR" noProof="0" smtClean="0"/>
              <a:t>10/09/2023</a:t>
            </a:fld>
            <a:endParaRPr lang="fr-FR" noProof="0"/>
          </a:p>
        </p:txBody>
      </p:sp>
      <p:sp>
        <p:nvSpPr>
          <p:cNvPr id="3" name="Espace réservé au pied de pag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412690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rtlCol="0"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47816" y="601200"/>
            <a:ext cx="11292840" cy="4204800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5740823" y="5262296"/>
            <a:ext cx="5869987" cy="689515"/>
          </a:xfrm>
        </p:spPr>
        <p:txBody>
          <a:bodyPr rtlCol="0"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à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6F227C33-F814-4E60-9304-8F065C91F1B3}" type="datetime1">
              <a:rPr lang="fr-FR" noProof="0" smtClean="0"/>
              <a:t>10/09/2023</a:t>
            </a:fld>
            <a:endParaRPr lang="fr-FR" noProof="0"/>
          </a:p>
        </p:txBody>
      </p:sp>
      <p:sp>
        <p:nvSpPr>
          <p:cNvPr id="6" name="Espace réservé a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92329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’image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47817" y="599725"/>
            <a:ext cx="11290859" cy="355725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581192" y="5260127"/>
            <a:ext cx="11029617" cy="598671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à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875031B-E923-4AAF-9369-4354C9E54485}" type="datetime1">
              <a:rPr lang="fr-FR" noProof="0" smtClean="0"/>
              <a:t>10/09/2023</a:t>
            </a:fld>
            <a:endParaRPr lang="fr-FR" noProof="0"/>
          </a:p>
        </p:txBody>
      </p:sp>
      <p:sp>
        <p:nvSpPr>
          <p:cNvPr id="6" name="Espace réservé a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280803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au titre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4" name="Espace réservé à la date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rtl="0"/>
            <a:fld id="{7C0AD357-BCB9-46C9-A652-2C1BC1E92ABB}" type="datetime1">
              <a:rPr lang="fr-FR" noProof="0" smtClean="0"/>
              <a:t>10/09/2023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6" name="Espace réservé a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rtl="0"/>
            <a:fld id="{D57F1E4F-1CFF-5643-939E-217C01CDF565}" type="slidenum">
              <a:rPr lang="fr-FR" noProof="0" smtClean="0"/>
              <a:pPr/>
              <a:t>‹N°›</a:t>
            </a:fld>
            <a:endParaRPr lang="fr-FR" noProof="0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285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teurs 6"/>
          <p:cNvSpPr/>
          <p:nvPr/>
        </p:nvSpPr>
        <p:spPr>
          <a:xfrm>
            <a:off x="-1087967" y="-815975"/>
            <a:ext cx="21844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Ellipse 7"/>
          <p:cNvSpPr>
            <a:spLocks noChangeArrowheads="1"/>
          </p:cNvSpPr>
          <p:nvPr/>
        </p:nvSpPr>
        <p:spPr bwMode="auto">
          <a:xfrm>
            <a:off x="224367" y="20639"/>
            <a:ext cx="2271184" cy="1703387"/>
          </a:xfrm>
          <a:prstGeom prst="ellipse">
            <a:avLst/>
          </a:prstGeom>
          <a:noFill/>
          <a:ln w="27305" cap="rnd">
            <a:solidFill>
              <a:srgbClr val="FCFCFC"/>
            </a:solidFill>
            <a:round/>
            <a:headEnd/>
            <a:tailEnd/>
          </a:ln>
          <a:effectLst>
            <a:outerShdw blurRad="25400" dist="25400" dir="5400000" algn="tl" rotWithShape="0">
              <a:srgbClr val="B6B6B6">
                <a:alpha val="8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  <a:ea typeface="ＭＳ Ｐゴシック"/>
            </a:endParaRPr>
          </a:p>
        </p:txBody>
      </p:sp>
      <p:sp>
        <p:nvSpPr>
          <p:cNvPr id="11" name="Bouée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50434" y="0"/>
            <a:ext cx="1084156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Espace réservé du titre 4"/>
          <p:cNvSpPr>
            <a:spLocks noGrp="1"/>
          </p:cNvSpPr>
          <p:nvPr>
            <p:ph type="title"/>
          </p:nvPr>
        </p:nvSpPr>
        <p:spPr>
          <a:xfrm>
            <a:off x="1913467" y="274638"/>
            <a:ext cx="9999133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33" name="Espace réservé du texte 8"/>
          <p:cNvSpPr>
            <a:spLocks noGrp="1"/>
          </p:cNvSpPr>
          <p:nvPr>
            <p:ph type="body" idx="1"/>
          </p:nvPr>
        </p:nvSpPr>
        <p:spPr bwMode="auto">
          <a:xfrm>
            <a:off x="1913467" y="1447800"/>
            <a:ext cx="999913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B6B6B6"/>
                </a:solidFill>
                <a:latin typeface="Gill Sans MT" pitchFamily="34" charset="0"/>
                <a:ea typeface="ＭＳ Ｐゴシック" pitchFamily="34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57ADFB-A1E0-4ED8-A366-8B2A7051A393}" type="datetime1">
              <a:rPr lang="fr-FR" smtClean="0"/>
              <a:t>10/09/2023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endParaRPr lang="fr-FR">
              <a:solidFill>
                <a:srgbClr val="F8F8F8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4"/>
          </p:nvPr>
        </p:nvSpPr>
        <p:spPr>
          <a:xfrm>
            <a:off x="11485033" y="6305550"/>
            <a:ext cx="6096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B6B6B6"/>
                </a:solidFill>
                <a:latin typeface="Gill Sans MT" pitchFamily="34" charset="0"/>
                <a:ea typeface="ＭＳ Ｐゴシック" pitchFamily="34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66D005-20B9-4243-B578-6A8B6DC3939F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invGray">
          <a:xfrm>
            <a:off x="1352551" y="0"/>
            <a:ext cx="9736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550" dist="38000" dir="10800000" algn="tl" rotWithShape="0">
              <a:srgbClr val="787878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2297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000000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Gill Sans MT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Gill Sans MT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Gill Sans MT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Gill Sans MT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Gill Sans MT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Gill Sans MT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Gill Sans MT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Gill Sans MT" charset="0"/>
          <a:ea typeface="ＭＳ Ｐゴシック" charset="0"/>
          <a:cs typeface="ＭＳ Ｐゴシック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08080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teurs 6"/>
          <p:cNvSpPr/>
          <p:nvPr/>
        </p:nvSpPr>
        <p:spPr>
          <a:xfrm>
            <a:off x="-1087967" y="-815975"/>
            <a:ext cx="21844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8" name="Ellipse 7"/>
          <p:cNvSpPr>
            <a:spLocks noChangeArrowheads="1"/>
          </p:cNvSpPr>
          <p:nvPr/>
        </p:nvSpPr>
        <p:spPr bwMode="auto">
          <a:xfrm>
            <a:off x="224367" y="20639"/>
            <a:ext cx="2271184" cy="1703387"/>
          </a:xfrm>
          <a:prstGeom prst="ellipse">
            <a:avLst/>
          </a:prstGeom>
          <a:noFill/>
          <a:ln w="27305" cap="rnd">
            <a:solidFill>
              <a:srgbClr val="FCFCFC"/>
            </a:solidFill>
            <a:round/>
            <a:headEnd/>
            <a:tailEnd/>
          </a:ln>
          <a:effectLst>
            <a:outerShdw blurRad="25400" dist="25400" dir="5400000" algn="tl" rotWithShape="0">
              <a:srgbClr val="B6B6B6">
                <a:alpha val="8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sp>
        <p:nvSpPr>
          <p:cNvPr id="11" name="Bouée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50434" y="0"/>
            <a:ext cx="1084156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Espace réservé du titre 4"/>
          <p:cNvSpPr>
            <a:spLocks noGrp="1"/>
          </p:cNvSpPr>
          <p:nvPr>
            <p:ph type="title"/>
          </p:nvPr>
        </p:nvSpPr>
        <p:spPr>
          <a:xfrm>
            <a:off x="1913467" y="274638"/>
            <a:ext cx="9999133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33" name="Espace réservé du texte 8"/>
          <p:cNvSpPr>
            <a:spLocks noGrp="1"/>
          </p:cNvSpPr>
          <p:nvPr>
            <p:ph type="body" idx="1"/>
          </p:nvPr>
        </p:nvSpPr>
        <p:spPr bwMode="auto">
          <a:xfrm>
            <a:off x="1913467" y="1447800"/>
            <a:ext cx="999913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B6B6B6"/>
                </a:solidFill>
                <a:latin typeface="Gill Sans MT" pitchFamily="34" charset="0"/>
                <a:ea typeface="ＭＳ Ｐゴシック" pitchFamily="34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B8ACBEC-06B2-4DDC-8AB3-CC27E3ABD2CD}" type="datetime1">
              <a:rPr lang="fr-FR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10/09/2023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extLst/>
          </a:lstStyle>
          <a:p>
            <a:pPr defTabSz="914400">
              <a:defRPr/>
            </a:pPr>
            <a:endParaRPr lang="fr-FR">
              <a:solidFill>
                <a:srgbClr val="F8F8F8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4"/>
          </p:nvPr>
        </p:nvSpPr>
        <p:spPr>
          <a:xfrm>
            <a:off x="11485033" y="6305550"/>
            <a:ext cx="6096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B6B6B6"/>
                </a:solidFill>
                <a:latin typeface="Gill Sans MT" pitchFamily="34" charset="0"/>
                <a:ea typeface="ＭＳ Ｐゴシック" pitchFamily="34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666D005-20B9-4243-B578-6A8B6DC3939F}" type="slidenum">
              <a:rPr lang="fr-FR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invGray">
          <a:xfrm>
            <a:off x="1352551" y="0"/>
            <a:ext cx="9736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550" dist="38000" dir="10800000" algn="tl" rotWithShape="0">
              <a:srgbClr val="787878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493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000000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Gill Sans MT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Gill Sans MT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Gill Sans MT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Gill Sans MT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Gill Sans MT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Gill Sans MT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Gill Sans MT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Gill Sans MT" charset="0"/>
          <a:ea typeface="ＭＳ Ｐゴシック" charset="0"/>
          <a:cs typeface="ＭＳ Ｐゴシック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08080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jpe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2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5.png"/><Relationship Id="rId11" Type="http://schemas.openxmlformats.org/officeDocument/2006/relationships/image" Target="../media/image120.jpeg"/><Relationship Id="rId5" Type="http://schemas.openxmlformats.org/officeDocument/2006/relationships/image" Target="../media/image114.jpeg"/><Relationship Id="rId15" Type="http://schemas.openxmlformats.org/officeDocument/2006/relationships/image" Target="../media/image124.jpeg"/><Relationship Id="rId10" Type="http://schemas.openxmlformats.org/officeDocument/2006/relationships/image" Target="../media/image119.jpeg"/><Relationship Id="rId4" Type="http://schemas.openxmlformats.org/officeDocument/2006/relationships/image" Target="../media/image113.jpeg"/><Relationship Id="rId9" Type="http://schemas.openxmlformats.org/officeDocument/2006/relationships/image" Target="../media/image118.png"/><Relationship Id="rId14" Type="http://schemas.openxmlformats.org/officeDocument/2006/relationships/image" Target="../media/image12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jpeg"/><Relationship Id="rId7" Type="http://schemas.openxmlformats.org/officeDocument/2006/relationships/image" Target="../media/image131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10" Type="http://schemas.openxmlformats.org/officeDocument/2006/relationships/image" Target="../media/image134.png"/><Relationship Id="rId4" Type="http://schemas.openxmlformats.org/officeDocument/2006/relationships/image" Target="../media/image128.jpeg"/><Relationship Id="rId9" Type="http://schemas.openxmlformats.org/officeDocument/2006/relationships/image" Target="../media/image1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jpe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8.png"/><Relationship Id="rId11" Type="http://schemas.openxmlformats.org/officeDocument/2006/relationships/image" Target="../media/image143.png"/><Relationship Id="rId5" Type="http://schemas.openxmlformats.org/officeDocument/2006/relationships/image" Target="../media/image137.png"/><Relationship Id="rId10" Type="http://schemas.openxmlformats.org/officeDocument/2006/relationships/image" Target="../media/image142.png"/><Relationship Id="rId4" Type="http://schemas.openxmlformats.org/officeDocument/2006/relationships/image" Target="../media/image136.png"/><Relationship Id="rId9" Type="http://schemas.openxmlformats.org/officeDocument/2006/relationships/image" Target="../media/image1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46.jpeg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50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9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8.emf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2.jpeg"/><Relationship Id="rId18" Type="http://schemas.openxmlformats.org/officeDocument/2006/relationships/image" Target="../media/image167.jpeg"/><Relationship Id="rId26" Type="http://schemas.openxmlformats.org/officeDocument/2006/relationships/image" Target="../media/image175.png"/><Relationship Id="rId39" Type="http://schemas.openxmlformats.org/officeDocument/2006/relationships/image" Target="../media/image188.png"/><Relationship Id="rId21" Type="http://schemas.openxmlformats.org/officeDocument/2006/relationships/image" Target="../media/image170.png"/><Relationship Id="rId34" Type="http://schemas.openxmlformats.org/officeDocument/2006/relationships/image" Target="../media/image183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65.jpeg"/><Relationship Id="rId20" Type="http://schemas.openxmlformats.org/officeDocument/2006/relationships/image" Target="../media/image169.png"/><Relationship Id="rId29" Type="http://schemas.openxmlformats.org/officeDocument/2006/relationships/image" Target="../media/image178.png"/><Relationship Id="rId41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jpeg"/><Relationship Id="rId11" Type="http://schemas.openxmlformats.org/officeDocument/2006/relationships/image" Target="../media/image160.png"/><Relationship Id="rId24" Type="http://schemas.openxmlformats.org/officeDocument/2006/relationships/image" Target="../media/image173.png"/><Relationship Id="rId32" Type="http://schemas.openxmlformats.org/officeDocument/2006/relationships/image" Target="../media/image181.png"/><Relationship Id="rId37" Type="http://schemas.openxmlformats.org/officeDocument/2006/relationships/image" Target="../media/image186.png"/><Relationship Id="rId40" Type="http://schemas.openxmlformats.org/officeDocument/2006/relationships/image" Target="../media/image189.png"/><Relationship Id="rId5" Type="http://schemas.openxmlformats.org/officeDocument/2006/relationships/image" Target="../media/image154.png"/><Relationship Id="rId15" Type="http://schemas.openxmlformats.org/officeDocument/2006/relationships/image" Target="../media/image164.png"/><Relationship Id="rId23" Type="http://schemas.openxmlformats.org/officeDocument/2006/relationships/image" Target="../media/image172.png"/><Relationship Id="rId28" Type="http://schemas.openxmlformats.org/officeDocument/2006/relationships/image" Target="../media/image177.png"/><Relationship Id="rId36" Type="http://schemas.openxmlformats.org/officeDocument/2006/relationships/image" Target="../media/image185.png"/><Relationship Id="rId10" Type="http://schemas.openxmlformats.org/officeDocument/2006/relationships/image" Target="../media/image159.png"/><Relationship Id="rId19" Type="http://schemas.openxmlformats.org/officeDocument/2006/relationships/image" Target="../media/image168.png"/><Relationship Id="rId31" Type="http://schemas.openxmlformats.org/officeDocument/2006/relationships/image" Target="../media/image180.png"/><Relationship Id="rId4" Type="http://schemas.openxmlformats.org/officeDocument/2006/relationships/image" Target="../media/image153.jpeg"/><Relationship Id="rId9" Type="http://schemas.openxmlformats.org/officeDocument/2006/relationships/image" Target="../media/image158.jpeg"/><Relationship Id="rId14" Type="http://schemas.openxmlformats.org/officeDocument/2006/relationships/image" Target="../media/image163.jpeg"/><Relationship Id="rId22" Type="http://schemas.openxmlformats.org/officeDocument/2006/relationships/image" Target="../media/image171.png"/><Relationship Id="rId27" Type="http://schemas.openxmlformats.org/officeDocument/2006/relationships/image" Target="../media/image176.png"/><Relationship Id="rId30" Type="http://schemas.openxmlformats.org/officeDocument/2006/relationships/image" Target="../media/image179.png"/><Relationship Id="rId35" Type="http://schemas.openxmlformats.org/officeDocument/2006/relationships/image" Target="../media/image184.png"/><Relationship Id="rId8" Type="http://schemas.openxmlformats.org/officeDocument/2006/relationships/image" Target="../media/image157.jpeg"/><Relationship Id="rId3" Type="http://schemas.openxmlformats.org/officeDocument/2006/relationships/image" Target="../media/image152.jpeg"/><Relationship Id="rId12" Type="http://schemas.openxmlformats.org/officeDocument/2006/relationships/image" Target="../media/image161.png"/><Relationship Id="rId17" Type="http://schemas.openxmlformats.org/officeDocument/2006/relationships/image" Target="../media/image166.png"/><Relationship Id="rId25" Type="http://schemas.openxmlformats.org/officeDocument/2006/relationships/image" Target="../media/image174.png"/><Relationship Id="rId33" Type="http://schemas.openxmlformats.org/officeDocument/2006/relationships/image" Target="../media/image182.png"/><Relationship Id="rId38" Type="http://schemas.openxmlformats.org/officeDocument/2006/relationships/image" Target="../media/image18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0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01.png"/><Relationship Id="rId5" Type="http://schemas.openxmlformats.org/officeDocument/2006/relationships/image" Target="../media/image200.png"/><Relationship Id="rId4" Type="http://schemas.openxmlformats.org/officeDocument/2006/relationships/image" Target="../media/image199.png"/><Relationship Id="rId9" Type="http://schemas.openxmlformats.org/officeDocument/2006/relationships/image" Target="../media/image19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0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01.png"/><Relationship Id="rId5" Type="http://schemas.openxmlformats.org/officeDocument/2006/relationships/image" Target="../media/image200.png"/><Relationship Id="rId4" Type="http://schemas.openxmlformats.org/officeDocument/2006/relationships/image" Target="../media/image199.png"/><Relationship Id="rId9" Type="http://schemas.openxmlformats.org/officeDocument/2006/relationships/image" Target="../media/image1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jpeg"/><Relationship Id="rId3" Type="http://schemas.openxmlformats.org/officeDocument/2006/relationships/image" Target="../media/image210.png"/><Relationship Id="rId7" Type="http://schemas.openxmlformats.org/officeDocument/2006/relationships/image" Target="../media/image2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jpeg"/><Relationship Id="rId5" Type="http://schemas.openxmlformats.org/officeDocument/2006/relationships/image" Target="../media/image212.png"/><Relationship Id="rId4" Type="http://schemas.openxmlformats.org/officeDocument/2006/relationships/image" Target="../media/image211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png"/><Relationship Id="rId3" Type="http://schemas.openxmlformats.org/officeDocument/2006/relationships/image" Target="../media/image219.png"/><Relationship Id="rId7" Type="http://schemas.openxmlformats.org/officeDocument/2006/relationships/image" Target="../media/image2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2.png"/><Relationship Id="rId5" Type="http://schemas.openxmlformats.org/officeDocument/2006/relationships/image" Target="../media/image221.png"/><Relationship Id="rId4" Type="http://schemas.openxmlformats.org/officeDocument/2006/relationships/image" Target="../media/image220.jpg"/><Relationship Id="rId9" Type="http://schemas.openxmlformats.org/officeDocument/2006/relationships/image" Target="../media/image22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jpeg"/><Relationship Id="rId3" Type="http://schemas.openxmlformats.org/officeDocument/2006/relationships/image" Target="../media/image210.png"/><Relationship Id="rId7" Type="http://schemas.openxmlformats.org/officeDocument/2006/relationships/image" Target="../media/image2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jpeg"/><Relationship Id="rId5" Type="http://schemas.openxmlformats.org/officeDocument/2006/relationships/image" Target="../media/image212.png"/><Relationship Id="rId4" Type="http://schemas.openxmlformats.org/officeDocument/2006/relationships/image" Target="../media/image2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7.jpeg"/><Relationship Id="rId4" Type="http://schemas.openxmlformats.org/officeDocument/2006/relationships/image" Target="../media/image22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7" Type="http://schemas.openxmlformats.org/officeDocument/2006/relationships/image" Target="../media/image24.gif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42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32" Type="http://schemas.openxmlformats.org/officeDocument/2006/relationships/image" Target="../media/image49.png"/><Relationship Id="rId5" Type="http://schemas.openxmlformats.org/officeDocument/2006/relationships/image" Target="../media/image22.jpe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28" Type="http://schemas.openxmlformats.org/officeDocument/2006/relationships/image" Target="../media/image45.png"/><Relationship Id="rId10" Type="http://schemas.openxmlformats.org/officeDocument/2006/relationships/image" Target="../media/image27.png"/><Relationship Id="rId19" Type="http://schemas.openxmlformats.org/officeDocument/2006/relationships/image" Target="../media/image36.gif"/><Relationship Id="rId31" Type="http://schemas.openxmlformats.org/officeDocument/2006/relationships/image" Target="../media/image48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Relationship Id="rId27" Type="http://schemas.openxmlformats.org/officeDocument/2006/relationships/image" Target="../media/image44.png"/><Relationship Id="rId30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26" Type="http://schemas.openxmlformats.org/officeDocument/2006/relationships/image" Target="../media/image74.png"/><Relationship Id="rId3" Type="http://schemas.openxmlformats.org/officeDocument/2006/relationships/image" Target="../media/image51.png"/><Relationship Id="rId21" Type="http://schemas.openxmlformats.org/officeDocument/2006/relationships/image" Target="../media/image69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5" Type="http://schemas.openxmlformats.org/officeDocument/2006/relationships/image" Target="../media/image73.jpeg"/><Relationship Id="rId2" Type="http://schemas.openxmlformats.org/officeDocument/2006/relationships/image" Target="../media/image50.gif"/><Relationship Id="rId16" Type="http://schemas.openxmlformats.org/officeDocument/2006/relationships/image" Target="../media/image64.png"/><Relationship Id="rId20" Type="http://schemas.openxmlformats.org/officeDocument/2006/relationships/image" Target="../media/image68.jpeg"/><Relationship Id="rId29" Type="http://schemas.openxmlformats.org/officeDocument/2006/relationships/image" Target="../media/image7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24" Type="http://schemas.openxmlformats.org/officeDocument/2006/relationships/image" Target="../media/image72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23" Type="http://schemas.openxmlformats.org/officeDocument/2006/relationships/image" Target="../media/image71.png"/><Relationship Id="rId28" Type="http://schemas.openxmlformats.org/officeDocument/2006/relationships/image" Target="../media/image76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31" Type="http://schemas.openxmlformats.org/officeDocument/2006/relationships/image" Target="../media/image79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image" Target="../media/image70.png"/><Relationship Id="rId27" Type="http://schemas.openxmlformats.org/officeDocument/2006/relationships/image" Target="../media/image75.png"/><Relationship Id="rId30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4.png"/><Relationship Id="rId11" Type="http://schemas.openxmlformats.org/officeDocument/2006/relationships/image" Target="../media/image89.jpeg"/><Relationship Id="rId5" Type="http://schemas.openxmlformats.org/officeDocument/2006/relationships/image" Target="../media/image83.png"/><Relationship Id="rId15" Type="http://schemas.openxmlformats.org/officeDocument/2006/relationships/image" Target="../media/image92.png"/><Relationship Id="rId10" Type="http://schemas.openxmlformats.org/officeDocument/2006/relationships/image" Target="../media/image88.gif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45F29CFC-8168-CE85-AEEC-2BD07681E1E1}"/>
              </a:ext>
            </a:extLst>
          </p:cNvPr>
          <p:cNvSpPr txBox="1"/>
          <p:nvPr/>
        </p:nvSpPr>
        <p:spPr>
          <a:xfrm>
            <a:off x="5047126" y="6152257"/>
            <a:ext cx="230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/>
              <a:t>Pr. Nguyen TRAN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24A0EA-81F0-794E-44C0-AD62D26A12F4}"/>
              </a:ext>
            </a:extLst>
          </p:cNvPr>
          <p:cNvSpPr/>
          <p:nvPr/>
        </p:nvSpPr>
        <p:spPr>
          <a:xfrm>
            <a:off x="207214" y="409571"/>
            <a:ext cx="11908586" cy="14287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48E91B-C49D-6570-EE20-70463C8A2514}"/>
              </a:ext>
            </a:extLst>
          </p:cNvPr>
          <p:cNvSpPr/>
          <p:nvPr/>
        </p:nvSpPr>
        <p:spPr>
          <a:xfrm>
            <a:off x="1396825" y="210387"/>
            <a:ext cx="9270256" cy="11973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D98A76-2C85-7C97-58E6-7709E599E9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12524"/>
            <a:ext cx="1245476" cy="124547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A39DE86-9965-7258-88E6-C4882DDB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578" y="210387"/>
            <a:ext cx="9048750" cy="1013800"/>
          </a:xfrm>
        </p:spPr>
        <p:txBody>
          <a:bodyPr anchor="ctr"/>
          <a:lstStyle/>
          <a:p>
            <a:pPr algn="ctr"/>
            <a:r>
              <a:rPr lang="fr-FR" cap="none" dirty="0"/>
              <a:t>METAVERS &amp; REALITE VIRTUELLE EN FORMATION MEDICO-CHIRURGICALE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B96D6BB-64F6-25FA-C4AA-B26A647A5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828" y="1838325"/>
            <a:ext cx="8096250" cy="404812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7597DAB-9674-90DE-357C-537BF6553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6705" y="5328359"/>
            <a:ext cx="1566427" cy="139894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67702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3A0821F-8DF8-D642-76E7-B34859EA1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fr-FR" noProof="0" smtClean="0"/>
              <a:pPr rtl="0"/>
              <a:t>10</a:t>
            </a:fld>
            <a:endParaRPr lang="fr-FR" noProof="0"/>
          </a:p>
        </p:txBody>
      </p:sp>
      <p:pic>
        <p:nvPicPr>
          <p:cNvPr id="4" name="Image 3" descr="Une image contenant texte, capture d’écran, menu&#10;&#10;Description générée automatiquement">
            <a:extLst>
              <a:ext uri="{FF2B5EF4-FFF2-40B4-BE49-F238E27FC236}">
                <a16:creationId xmlns:a16="http://schemas.microsoft.com/office/drawing/2014/main" id="{582FF214-D3FC-2F1F-58C7-2EEC64CFF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785812"/>
            <a:ext cx="10629900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86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3A0821F-8DF8-D642-76E7-B34859EA1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fr-FR" noProof="0" smtClean="0"/>
              <a:pPr rtl="0"/>
              <a:t>11</a:t>
            </a:fld>
            <a:endParaRPr lang="fr-FR" noProof="0"/>
          </a:p>
        </p:txBody>
      </p:sp>
      <p:pic>
        <p:nvPicPr>
          <p:cNvPr id="4" name="Image 3" descr="Une image contenant texte, graphisme, capture d’écran, personne&#10;&#10;Description générée automatiquement">
            <a:extLst>
              <a:ext uri="{FF2B5EF4-FFF2-40B4-BE49-F238E27FC236}">
                <a16:creationId xmlns:a16="http://schemas.microsoft.com/office/drawing/2014/main" id="{A2CF9736-00FE-8B0F-70A5-52E0460FA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776287"/>
            <a:ext cx="10801350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66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3A0821F-8DF8-D642-76E7-B34859EA1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fr-FR" noProof="0" smtClean="0"/>
              <a:pPr rtl="0"/>
              <a:t>12</a:t>
            </a:fld>
            <a:endParaRPr lang="fr-FR" noProof="0"/>
          </a:p>
        </p:txBody>
      </p:sp>
      <p:pic>
        <p:nvPicPr>
          <p:cNvPr id="4" name="Image 3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B8018A8F-BDEA-B3F0-BA9F-11F76C14C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12" y="52387"/>
            <a:ext cx="10696575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241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BE3E7DA-8DB9-3076-2E33-D5809D840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084" y="343081"/>
            <a:ext cx="6935559" cy="4993601"/>
          </a:xfrm>
          <a:prstGeom prst="rect">
            <a:avLst/>
          </a:prstGeom>
          <a:ln>
            <a:noFill/>
          </a:ln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CC717DE-3E92-E8D9-DED7-5378018FF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05430"/>
            <a:ext cx="1052510" cy="365125"/>
          </a:xfrm>
        </p:spPr>
        <p:txBody>
          <a:bodyPr>
            <a:normAutofit/>
          </a:bodyPr>
          <a:lstStyle/>
          <a:p>
            <a:pPr rtl="0">
              <a:spcAft>
                <a:spcPts val="600"/>
              </a:spcAft>
            </a:pPr>
            <a:fld id="{D57F1E4F-1CFF-5643-939E-217C01CDF565}" type="slidenum">
              <a:rPr lang="fr-FR" noProof="0">
                <a:solidFill>
                  <a:srgbClr val="465359">
                    <a:lumMod val="75000"/>
                    <a:lumOff val="25000"/>
                  </a:srgbClr>
                </a:solidFill>
              </a:rPr>
              <a:pPr rtl="0">
                <a:spcAft>
                  <a:spcPts val="600"/>
                </a:spcAft>
              </a:pPr>
              <a:t>13</a:t>
            </a:fld>
            <a:endParaRPr lang="fr-FR" noProof="0">
              <a:solidFill>
                <a:srgbClr val="465359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624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B9EC6EB-20B4-47D9-B377-8AB3F9EDF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C5D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1720132-EF61-3835-43DB-331AE2E6A0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56" r="1" b="20329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F4134FF-925C-F241-DC42-ADB337A7D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386444"/>
            <a:ext cx="1052510" cy="365125"/>
          </a:xfrm>
        </p:spPr>
        <p:txBody>
          <a:bodyPr>
            <a:normAutofit/>
          </a:bodyPr>
          <a:lstStyle/>
          <a:p>
            <a:pPr rtl="0">
              <a:spcAft>
                <a:spcPts val="600"/>
              </a:spcAft>
            </a:pPr>
            <a:fld id="{D57F1E4F-1CFF-5643-939E-217C01CDF565}" type="slidenum">
              <a:rPr lang="fr-FR" noProof="0">
                <a:solidFill>
                  <a:srgbClr val="FFFFFF"/>
                </a:solidFill>
              </a:rPr>
              <a:pPr rtl="0">
                <a:spcAft>
                  <a:spcPts val="600"/>
                </a:spcAft>
              </a:pPr>
              <a:t>14</a:t>
            </a:fld>
            <a:endParaRPr lang="fr-FR" noProof="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D6CD10-98FC-4295-B0E3-77908B8EC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532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9EC6EB-20B4-47D9-B377-8AB3F9EDF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6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texte, Publicité en ligne, Site web, Page web&#10;&#10;Description générée automatiquement">
            <a:extLst>
              <a:ext uri="{FF2B5EF4-FFF2-40B4-BE49-F238E27FC236}">
                <a16:creationId xmlns:a16="http://schemas.microsoft.com/office/drawing/2014/main" id="{685E9E74-5601-5254-1E5E-E6E56BF09E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4" r="1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3397830-6312-BDEA-8899-F5360BF9E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386444"/>
            <a:ext cx="1052510" cy="365125"/>
          </a:xfrm>
        </p:spPr>
        <p:txBody>
          <a:bodyPr>
            <a:normAutofit/>
          </a:bodyPr>
          <a:lstStyle/>
          <a:p>
            <a:pPr rtl="0">
              <a:spcAft>
                <a:spcPts val="600"/>
              </a:spcAft>
            </a:pPr>
            <a:fld id="{D57F1E4F-1CFF-5643-939E-217C01CDF565}" type="slidenum">
              <a:rPr lang="fr-FR" noProof="0">
                <a:solidFill>
                  <a:srgbClr val="FFFFFF"/>
                </a:solidFill>
              </a:rPr>
              <a:pPr rtl="0">
                <a:spcAft>
                  <a:spcPts val="600"/>
                </a:spcAft>
              </a:pPr>
              <a:t>15</a:t>
            </a:fld>
            <a:endParaRPr lang="fr-FR" noProof="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D6CD10-98FC-4295-B0E3-77908B8EC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48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B9EC6EB-20B4-47D9-B377-8AB3F9EDF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4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9A164F1-2C7E-A4B6-0B48-8D0154EA8D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2673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BF2FB10-048A-6233-7324-701483917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386444"/>
            <a:ext cx="1052510" cy="365125"/>
          </a:xfrm>
        </p:spPr>
        <p:txBody>
          <a:bodyPr>
            <a:normAutofit/>
          </a:bodyPr>
          <a:lstStyle/>
          <a:p>
            <a:pPr rtl="0">
              <a:spcAft>
                <a:spcPts val="600"/>
              </a:spcAft>
            </a:pPr>
            <a:fld id="{D57F1E4F-1CFF-5643-939E-217C01CDF565}" type="slidenum">
              <a:rPr lang="fr-FR" noProof="0">
                <a:solidFill>
                  <a:srgbClr val="FFFFFF"/>
                </a:solidFill>
              </a:rPr>
              <a:pPr rtl="0">
                <a:spcAft>
                  <a:spcPts val="600"/>
                </a:spcAft>
              </a:pPr>
              <a:t>16</a:t>
            </a:fld>
            <a:endParaRPr lang="fr-FR" noProof="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D6CD10-98FC-4295-B0E3-77908B8EC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892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9EC6EB-20B4-47D9-B377-8AB3F9EDF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5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texte, capture d’écran, Équipement médical, intérieur&#10;&#10;Description générée automatiquement">
            <a:extLst>
              <a:ext uri="{FF2B5EF4-FFF2-40B4-BE49-F238E27FC236}">
                <a16:creationId xmlns:a16="http://schemas.microsoft.com/office/drawing/2014/main" id="{816DF21C-2594-D604-C352-738D5F3C78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97" b="2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53FD99A-5F9C-AA59-E7AE-11920EDAE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386444"/>
            <a:ext cx="1052510" cy="365125"/>
          </a:xfrm>
        </p:spPr>
        <p:txBody>
          <a:bodyPr>
            <a:normAutofit/>
          </a:bodyPr>
          <a:lstStyle/>
          <a:p>
            <a:pPr rtl="0">
              <a:spcAft>
                <a:spcPts val="600"/>
              </a:spcAft>
            </a:pPr>
            <a:fld id="{D57F1E4F-1CFF-5643-939E-217C01CDF565}" type="slidenum">
              <a:rPr lang="fr-FR" noProof="0">
                <a:solidFill>
                  <a:srgbClr val="FFFFFF"/>
                </a:solidFill>
              </a:rPr>
              <a:pPr rtl="0">
                <a:spcAft>
                  <a:spcPts val="600"/>
                </a:spcAft>
              </a:pPr>
              <a:t>17</a:t>
            </a:fld>
            <a:endParaRPr lang="fr-FR" noProof="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D6CD10-98FC-4295-B0E3-77908B8EC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11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9EC6EB-20B4-47D9-B377-8AB3F9EDF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D63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texte, Téléphone mobile, capture d’écran, multimédia&#10;&#10;Description générée automatiquement">
            <a:extLst>
              <a:ext uri="{FF2B5EF4-FFF2-40B4-BE49-F238E27FC236}">
                <a16:creationId xmlns:a16="http://schemas.microsoft.com/office/drawing/2014/main" id="{EAD9F116-F196-6C21-257F-C4823CD954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7" r="-1" b="-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4316380-72A0-E990-07F3-30467E68D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386444"/>
            <a:ext cx="1052510" cy="365125"/>
          </a:xfrm>
        </p:spPr>
        <p:txBody>
          <a:bodyPr>
            <a:normAutofit/>
          </a:bodyPr>
          <a:lstStyle/>
          <a:p>
            <a:pPr rtl="0">
              <a:spcAft>
                <a:spcPts val="600"/>
              </a:spcAft>
            </a:pPr>
            <a:fld id="{D57F1E4F-1CFF-5643-939E-217C01CDF565}" type="slidenum">
              <a:rPr lang="fr-FR" noProof="0">
                <a:solidFill>
                  <a:srgbClr val="FFFFFF"/>
                </a:solidFill>
              </a:rPr>
              <a:pPr rtl="0">
                <a:spcAft>
                  <a:spcPts val="600"/>
                </a:spcAft>
              </a:pPr>
              <a:t>18</a:t>
            </a:fld>
            <a:endParaRPr lang="fr-FR" noProof="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D6CD10-98FC-4295-B0E3-77908B8EC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9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9EC6EB-20B4-47D9-B377-8AB3F9EDF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61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texte, capture d’écran, invertébré&#10;&#10;Description générée automatiquement">
            <a:extLst>
              <a:ext uri="{FF2B5EF4-FFF2-40B4-BE49-F238E27FC236}">
                <a16:creationId xmlns:a16="http://schemas.microsoft.com/office/drawing/2014/main" id="{22FF2880-ADB4-151C-B8E7-AEB28152CE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7" r="-1" b="-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B872F16-020B-9968-3B86-380E5FF4C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386444"/>
            <a:ext cx="1052510" cy="365125"/>
          </a:xfrm>
        </p:spPr>
        <p:txBody>
          <a:bodyPr>
            <a:normAutofit/>
          </a:bodyPr>
          <a:lstStyle/>
          <a:p>
            <a:pPr rtl="0">
              <a:spcAft>
                <a:spcPts val="600"/>
              </a:spcAft>
            </a:pPr>
            <a:fld id="{D57F1E4F-1CFF-5643-939E-217C01CDF565}" type="slidenum">
              <a:rPr lang="fr-FR" noProof="0">
                <a:solidFill>
                  <a:srgbClr val="FFFFFF"/>
                </a:solidFill>
              </a:rPr>
              <a:pPr rtl="0">
                <a:spcAft>
                  <a:spcPts val="600"/>
                </a:spcAft>
              </a:pPr>
              <a:t>19</a:t>
            </a:fld>
            <a:endParaRPr lang="fr-FR" noProof="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D6CD10-98FC-4295-B0E3-77908B8EC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76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8" name="Image 378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"/>
            <a:ext cx="9144000" cy="187013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7892" name="Espace réservé du numéro de diapositive 4"/>
          <p:cNvSpPr txBox="1">
            <a:spLocks noGrp="1"/>
          </p:cNvSpPr>
          <p:nvPr/>
        </p:nvSpPr>
        <p:spPr bwMode="auto">
          <a:xfrm>
            <a:off x="9893927" y="6305550"/>
            <a:ext cx="45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8B9455A-0A40-4549-8D44-49A310590CEB}" type="slidenum">
              <a:rPr lang="fr-FR" sz="1200">
                <a:solidFill>
                  <a:srgbClr val="B6B6B6"/>
                </a:solidFill>
                <a:latin typeface="Gill Sans MT"/>
                <a:ea typeface="ＭＳ Ｐゴシック"/>
              </a:rPr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fr-FR" sz="1200">
              <a:solidFill>
                <a:srgbClr val="B6B6B6"/>
              </a:solidFill>
              <a:latin typeface="Gill Sans MT"/>
              <a:ea typeface="ＭＳ Ｐゴシック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524000" y="-4043"/>
            <a:ext cx="9144000" cy="7261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b="1" dirty="0">
                <a:solidFill>
                  <a:srgbClr val="C00000"/>
                </a:solidFill>
                <a:ea typeface="ＭＳ Ｐゴシック"/>
              </a:rPr>
              <a:t>CONTEXTE ACTUEL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b="1" dirty="0">
                <a:solidFill>
                  <a:srgbClr val="C00000"/>
                </a:solidFill>
                <a:ea typeface="ＭＳ Ｐゴシック"/>
              </a:rPr>
              <a:t>« JAMAIS LA PREMIERE FOIS SUR LE PATIENT »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9893927" y="6305550"/>
            <a:ext cx="457200" cy="476250"/>
          </a:xfrm>
        </p:spPr>
        <p:txBody>
          <a:bodyPr/>
          <a:lstStyle/>
          <a:p>
            <a:pPr defTabSz="914400">
              <a:defRPr/>
            </a:pPr>
            <a:fld id="{29FEB587-C1E5-45A2-B91A-1EF29E98BE62}" type="slidenum">
              <a:rPr lang="fr-FR"/>
              <a:pPr defTabSz="914400">
                <a:defRPr/>
              </a:pPr>
              <a:t>2</a:t>
            </a:fld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1975821" y="2582511"/>
            <a:ext cx="2719153" cy="5085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Hétérogénéité</a:t>
            </a:r>
            <a:r>
              <a:rPr lang="fr-FR" sz="1400" b="1" dirty="0">
                <a:solidFill>
                  <a:srgbClr val="C00000"/>
                </a:solidFill>
                <a:latin typeface="Gill Sans MT"/>
                <a:ea typeface="ＭＳ Ｐゴシック"/>
                <a:cs typeface="ＭＳ Ｐゴシック"/>
              </a:rPr>
              <a:t> </a:t>
            </a:r>
            <a:r>
              <a:rPr lang="fr-FR" sz="1400" b="1" dirty="0">
                <a:solidFill>
                  <a:srgbClr val="F8F8F8">
                    <a:lumMod val="50000"/>
                  </a:srgbClr>
                </a:solidFill>
                <a:latin typeface="Gill Sans MT"/>
                <a:ea typeface="ＭＳ Ｐゴシック"/>
                <a:cs typeface="ＭＳ Ｐゴシック"/>
              </a:rPr>
              <a:t>des formations et Certification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1855862" y="1967704"/>
            <a:ext cx="2952328" cy="4773665"/>
            <a:chOff x="331862" y="1967703"/>
            <a:chExt cx="2952328" cy="4773665"/>
          </a:xfrm>
        </p:grpSpPr>
        <p:pic>
          <p:nvPicPr>
            <p:cNvPr id="45062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141" y="5352224"/>
              <a:ext cx="1407832" cy="1389144"/>
            </a:xfrm>
            <a:prstGeom prst="rect">
              <a:avLst/>
            </a:prstGeom>
            <a:noFill/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5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449" y="5384038"/>
              <a:ext cx="1314691" cy="1357330"/>
            </a:xfrm>
            <a:prstGeom prst="rect">
              <a:avLst/>
            </a:prstGeom>
            <a:noFill/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331862" y="1967703"/>
              <a:ext cx="2952328" cy="5762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400" b="1" dirty="0">
                  <a:solidFill>
                    <a:srgbClr val="002060"/>
                  </a:solidFill>
                  <a:latin typeface="Gill Sans MT"/>
                  <a:ea typeface="ＭＳ Ｐゴシック"/>
                  <a:cs typeface="ＭＳ Ｐゴシック"/>
                </a:rPr>
                <a:t>SITUATIONS ACTUELLES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1975821" y="3135037"/>
            <a:ext cx="2719153" cy="527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Evolution</a:t>
            </a:r>
            <a:r>
              <a:rPr lang="fr-FR" sz="1400" b="1" dirty="0">
                <a:solidFill>
                  <a:srgbClr val="C00000"/>
                </a:solidFill>
                <a:latin typeface="Gill Sans MT"/>
                <a:ea typeface="ＭＳ Ｐゴシック"/>
                <a:cs typeface="ＭＳ Ｐゴシック"/>
              </a:rPr>
              <a:t> </a:t>
            </a:r>
            <a:r>
              <a:rPr lang="fr-FR" sz="1400" b="1" dirty="0">
                <a:solidFill>
                  <a:srgbClr val="B2B2B2">
                    <a:lumMod val="75000"/>
                  </a:srgbClr>
                </a:solidFill>
                <a:latin typeface="Gill Sans MT"/>
                <a:ea typeface="ＭＳ Ｐゴシック"/>
                <a:cs typeface="ＭＳ Ｐゴシック"/>
              </a:rPr>
              <a:t>technique / technologique rapide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75821" y="4247292"/>
            <a:ext cx="2719153" cy="5085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Compétitivité accrue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75821" y="4792668"/>
            <a:ext cx="2719153" cy="5085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Maîtrise des Coûts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251491" y="2586860"/>
            <a:ext cx="2719153" cy="5085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C00000"/>
                </a:solidFill>
                <a:latin typeface="Gill Sans MT"/>
                <a:ea typeface="ＭＳ Ｐゴシック"/>
                <a:cs typeface="ＭＳ Ｐゴシック"/>
              </a:rPr>
              <a:t>Recommandation  </a:t>
            </a:r>
            <a:r>
              <a:rPr lang="fr-FR" sz="1400" b="1" dirty="0">
                <a:solidFill>
                  <a:srgbClr val="F8F8F8">
                    <a:lumMod val="50000"/>
                  </a:srgbClr>
                </a:solidFill>
                <a:latin typeface="Gill Sans MT"/>
                <a:ea typeface="ＭＳ Ｐゴシック"/>
                <a:cs typeface="ＭＳ Ｐゴシック"/>
              </a:rPr>
              <a:t>de la Haute Autorité de Santé (</a:t>
            </a:r>
            <a:r>
              <a:rPr lang="fr-FR" sz="1400" b="1" dirty="0">
                <a:solidFill>
                  <a:srgbClr val="C00000"/>
                </a:solidFill>
                <a:latin typeface="Gill Sans MT"/>
                <a:ea typeface="ＭＳ Ｐゴシック"/>
                <a:cs typeface="ＭＳ Ｐゴシック"/>
              </a:rPr>
              <a:t>HAS</a:t>
            </a:r>
            <a:r>
              <a:rPr lang="fr-FR" sz="1400" b="1" dirty="0">
                <a:solidFill>
                  <a:srgbClr val="F8F8F8">
                    <a:lumMod val="50000"/>
                  </a:srgbClr>
                </a:solidFill>
                <a:latin typeface="Gill Sans MT"/>
                <a:ea typeface="ＭＳ Ｐゴシック"/>
                <a:cs typeface="ＭＳ Ｐゴシック"/>
              </a:rPr>
              <a:t>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251491" y="3696738"/>
            <a:ext cx="2719153" cy="527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C00000"/>
                </a:solidFill>
                <a:latin typeface="Gill Sans MT"/>
                <a:ea typeface="ＭＳ Ｐゴシック"/>
                <a:cs typeface="ＭＳ Ｐゴシック"/>
              </a:rPr>
              <a:t>Apprentissage  </a:t>
            </a:r>
            <a:r>
              <a:rPr lang="fr-FR" sz="1400" b="1" dirty="0">
                <a:solidFill>
                  <a:srgbClr val="B2B2B2">
                    <a:lumMod val="75000"/>
                  </a:srgbClr>
                </a:solidFill>
                <a:latin typeface="Gill Sans MT"/>
                <a:ea typeface="ＭＳ Ｐゴシック"/>
                <a:cs typeface="ＭＳ Ｐゴシック"/>
              </a:rPr>
              <a:t>par erreur, Entrainement et Répétition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251491" y="4253776"/>
            <a:ext cx="2719153" cy="5085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C00000"/>
                </a:solidFill>
                <a:latin typeface="Gill Sans MT"/>
                <a:ea typeface="ＭＳ Ｐゴシック"/>
                <a:cs typeface="ＭＳ Ｐゴシック"/>
              </a:rPr>
              <a:t>Harmonisation &amp; Certification / </a:t>
            </a:r>
            <a:r>
              <a:rPr lang="fr-FR" sz="1400" b="1" dirty="0" err="1">
                <a:solidFill>
                  <a:srgbClr val="C00000"/>
                </a:solidFill>
                <a:latin typeface="Gill Sans MT"/>
                <a:ea typeface="ＭＳ Ｐゴシック"/>
                <a:cs typeface="ＭＳ Ｐゴシック"/>
              </a:rPr>
              <a:t>Recertification</a:t>
            </a:r>
            <a:r>
              <a:rPr lang="fr-FR" sz="1400" b="1" dirty="0">
                <a:solidFill>
                  <a:srgbClr val="C00000"/>
                </a:solidFill>
                <a:latin typeface="Gill Sans MT"/>
                <a:ea typeface="ＭＳ Ｐゴシック"/>
                <a:cs typeface="ＭＳ Ｐゴシック"/>
              </a:rPr>
              <a:t> </a:t>
            </a:r>
            <a:endParaRPr lang="fr-FR" sz="1400" b="1" dirty="0">
              <a:solidFill>
                <a:srgbClr val="F8F8F8">
                  <a:lumMod val="50000"/>
                </a:srgbClr>
              </a:solidFill>
              <a:latin typeface="Gill Sans MT"/>
              <a:ea typeface="ＭＳ Ｐゴシック"/>
              <a:cs typeface="ＭＳ Ｐゴシック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251491" y="4792668"/>
            <a:ext cx="2719153" cy="5085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C00000"/>
                </a:solidFill>
                <a:latin typeface="Gill Sans MT"/>
                <a:ea typeface="ＭＳ Ｐゴシック"/>
                <a:cs typeface="ＭＳ Ｐゴシック"/>
              </a:rPr>
              <a:t>Considération éthique &amp; légale</a:t>
            </a:r>
            <a:endParaRPr lang="fr-FR" sz="1400" b="1" dirty="0">
              <a:solidFill>
                <a:srgbClr val="F8F8F8">
                  <a:lumMod val="50000"/>
                </a:srgbClr>
              </a:solidFill>
              <a:latin typeface="Gill Sans MT"/>
              <a:ea typeface="ＭＳ Ｐゴシック"/>
              <a:cs typeface="ＭＳ Ｐゴシック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972450" y="3714442"/>
            <a:ext cx="2719153" cy="5085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Ecueil éthique &amp; légale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273258" y="3136484"/>
            <a:ext cx="2719153" cy="5085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C00000"/>
                </a:solidFill>
                <a:latin typeface="Gill Sans MT"/>
                <a:ea typeface="ＭＳ Ｐゴシック"/>
                <a:cs typeface="ＭＳ Ｐゴシック"/>
              </a:rPr>
              <a:t>Remplacement des patients </a:t>
            </a:r>
            <a:r>
              <a:rPr lang="fr-FR" sz="1400" b="1" dirty="0">
                <a:solidFill>
                  <a:srgbClr val="F8F8F8">
                    <a:lumMod val="50000"/>
                  </a:srgbClr>
                </a:solidFill>
                <a:latin typeface="Gill Sans MT"/>
                <a:ea typeface="ＭＳ Ｐゴシック"/>
                <a:cs typeface="ＭＳ Ｐゴシック"/>
              </a:rPr>
              <a:t>par la simulation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7173113" y="1972053"/>
            <a:ext cx="2865169" cy="4761053"/>
            <a:chOff x="5649112" y="1972052"/>
            <a:chExt cx="2865169" cy="4761053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3993" y="5308195"/>
              <a:ext cx="1404461" cy="1404461"/>
            </a:xfrm>
            <a:prstGeom prst="rect">
              <a:avLst/>
            </a:prstGeom>
            <a:noFill/>
            <a:ln>
              <a:noFill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5649112" y="1972052"/>
              <a:ext cx="2832370" cy="5762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400" b="1" dirty="0">
                  <a:solidFill>
                    <a:srgbClr val="C00000"/>
                  </a:solidFill>
                  <a:latin typeface="Gill Sans MT"/>
                  <a:ea typeface="ＭＳ Ｐゴシック"/>
                  <a:cs typeface="ＭＳ Ｐゴシック"/>
                </a:rPr>
                <a:t>SOLUTION ENVISAGE  = SIMULATION</a:t>
              </a:r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66288" y="5360487"/>
              <a:ext cx="1447993" cy="13726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3426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7EE7D-9B9D-4C3B-B3FE-05D1CFBF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 cap="none" dirty="0"/>
              <a:t>QU’EST L’IA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7DEAAE-A47E-4DE6-A91D-633ED3A42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fr-FR" noProof="0" smtClean="0"/>
              <a:pPr rtl="0"/>
              <a:t>20</a:t>
            </a:fld>
            <a:endParaRPr lang="fr-FR" noProof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AA4B8D7-5526-9DCA-A794-A7ABE973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190" y="1954498"/>
            <a:ext cx="4149090" cy="220925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C62198B-8697-21F2-B5A7-6F8542E5B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4266" y="1901126"/>
            <a:ext cx="2316000" cy="2316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9290E38-F860-AE20-5A84-F6BCB2B89502}"/>
              </a:ext>
            </a:extLst>
          </p:cNvPr>
          <p:cNvSpPr txBox="1"/>
          <p:nvPr/>
        </p:nvSpPr>
        <p:spPr>
          <a:xfrm>
            <a:off x="360475" y="4287695"/>
            <a:ext cx="5950668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/>
              <a:t>Intelligence :</a:t>
            </a:r>
          </a:p>
          <a:p>
            <a:r>
              <a:rPr lang="fr-FR" dirty="0"/>
              <a:t>◼ Ensemble des facultés mentales &amp; cognitives permettant de:</a:t>
            </a:r>
          </a:p>
          <a:p>
            <a:r>
              <a:rPr lang="fr-FR" dirty="0"/>
              <a:t>	- comprendre les choses et les faits</a:t>
            </a:r>
          </a:p>
          <a:p>
            <a:r>
              <a:rPr lang="fr-FR" dirty="0"/>
              <a:t>	- découvrir les relations entre eux</a:t>
            </a:r>
          </a:p>
          <a:p>
            <a:r>
              <a:rPr lang="fr-FR" dirty="0"/>
              <a:t>	- d'aboutir à la connaissance conceptuelle et rationnelle</a:t>
            </a:r>
          </a:p>
          <a:p>
            <a:r>
              <a:rPr lang="fr-FR" dirty="0"/>
              <a:t>◼ Capacité rétrospective &amp; perception de soi</a:t>
            </a:r>
          </a:p>
          <a:p>
            <a:r>
              <a:rPr lang="fr-FR" dirty="0"/>
              <a:t>◼ Capacité prospective &amp; adaptative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8D92930-77F5-88F3-AC76-C0511EBAC27C}"/>
              </a:ext>
            </a:extLst>
          </p:cNvPr>
          <p:cNvSpPr txBox="1"/>
          <p:nvPr/>
        </p:nvSpPr>
        <p:spPr>
          <a:xfrm>
            <a:off x="6527420" y="4287695"/>
            <a:ext cx="5422842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/>
              <a:t>Intelligence artificielle:</a:t>
            </a:r>
          </a:p>
          <a:p>
            <a:r>
              <a:rPr lang="fr-FR" dirty="0"/>
              <a:t>◼ recherche de moyens susceptibles de doter les systèmes informatiques de capacités intellectuelles comparables à celles des êtres humains, ou en tout cas mimant ses capacités</a:t>
            </a:r>
          </a:p>
          <a:p>
            <a:r>
              <a:rPr lang="fr-FR" dirty="0"/>
              <a:t>◼ Analyse rétrospective</a:t>
            </a:r>
          </a:p>
          <a:p>
            <a:r>
              <a:rPr lang="fr-FR" dirty="0"/>
              <a:t>◼ Capacité décisionnelle prospective</a:t>
            </a:r>
          </a:p>
        </p:txBody>
      </p:sp>
    </p:spTree>
    <p:extLst>
      <p:ext uri="{BB962C8B-B14F-4D97-AF65-F5344CB8AC3E}">
        <p14:creationId xmlns:p14="http://schemas.microsoft.com/office/powerpoint/2010/main" val="1613467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7EE7D-9B9D-4C3B-B3FE-05D1CFBF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 cap="none" dirty="0"/>
              <a:t>QU’EST L’IA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7DEAAE-A47E-4DE6-A91D-633ED3A42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fr-FR" noProof="0" smtClean="0"/>
              <a:pPr rtl="0"/>
              <a:t>21</a:t>
            </a:fld>
            <a:endParaRPr lang="fr-FR" noProof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C62198B-8697-21F2-B5A7-6F8542E5B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69" y="2002040"/>
            <a:ext cx="3525244" cy="472097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8D92930-77F5-88F3-AC76-C0511EBAC27C}"/>
              </a:ext>
            </a:extLst>
          </p:cNvPr>
          <p:cNvSpPr txBox="1"/>
          <p:nvPr/>
        </p:nvSpPr>
        <p:spPr>
          <a:xfrm>
            <a:off x="3918223" y="2002040"/>
            <a:ext cx="234068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/>
              <a:t>Intelligence faible :</a:t>
            </a:r>
          </a:p>
          <a:p>
            <a:r>
              <a:rPr lang="fr-FR" dirty="0"/>
              <a:t>◼ Exécuter Répertoire de règles déjà disponibles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2E81548-6FCC-83F2-76C7-EE1163D3A9A5}"/>
              </a:ext>
            </a:extLst>
          </p:cNvPr>
          <p:cNvSpPr txBox="1"/>
          <p:nvPr/>
        </p:nvSpPr>
        <p:spPr>
          <a:xfrm>
            <a:off x="3918223" y="3313201"/>
            <a:ext cx="5998284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/>
              <a:t>Intelligence Moyen :</a:t>
            </a:r>
          </a:p>
          <a:p>
            <a:r>
              <a:rPr lang="fr-FR" dirty="0"/>
              <a:t>◼ apprendre et réappliquer</a:t>
            </a:r>
          </a:p>
          <a:p>
            <a:r>
              <a:rPr lang="fr-FR" dirty="0"/>
              <a:t>◼ Observer &amp; En déduire des associations, (démarche empirique, machine </a:t>
            </a:r>
            <a:r>
              <a:rPr lang="fr-FR" dirty="0" err="1"/>
              <a:t>learning</a:t>
            </a:r>
            <a:r>
              <a:rPr lang="fr-FR" dirty="0"/>
              <a:t>, data </a:t>
            </a:r>
            <a:r>
              <a:rPr lang="fr-FR" dirty="0" err="1"/>
              <a:t>mining</a:t>
            </a:r>
            <a:r>
              <a:rPr lang="fr-FR" dirty="0"/>
              <a:t> supervisé)</a:t>
            </a:r>
          </a:p>
          <a:p>
            <a:r>
              <a:rPr lang="fr-FR" dirty="0"/>
              <a:t>◼ Appliquer ces règles apprises par l’expérience, mais pas formalisées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7D34F46-3157-186B-E00F-878377942879}"/>
              </a:ext>
            </a:extLst>
          </p:cNvPr>
          <p:cNvSpPr txBox="1"/>
          <p:nvPr/>
        </p:nvSpPr>
        <p:spPr>
          <a:xfrm>
            <a:off x="3918222" y="5247105"/>
            <a:ext cx="8032039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/>
              <a:t>Intelligence Forte :</a:t>
            </a:r>
          </a:p>
          <a:p>
            <a:r>
              <a:rPr lang="fr-FR" dirty="0"/>
              <a:t>◼ s’adapter intelligemment</a:t>
            </a:r>
          </a:p>
          <a:p>
            <a:r>
              <a:rPr lang="fr-FR" dirty="0"/>
              <a:t>◼ Raisonnement mélangeant les règles prédéfinies, de l’expérience et</a:t>
            </a:r>
          </a:p>
          <a:p>
            <a:r>
              <a:rPr lang="fr-FR" dirty="0"/>
              <a:t>du « bon sens »</a:t>
            </a:r>
          </a:p>
          <a:p>
            <a:r>
              <a:rPr lang="fr-FR" dirty="0"/>
              <a:t>◼ Logique floue, intégration de conclusions contradictoires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00C1DDE-D386-A5CC-893E-75DE50C75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203" y="2002040"/>
            <a:ext cx="2507087" cy="116109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C255991-31D4-77B1-1736-6D6132D9D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022" y="3357979"/>
            <a:ext cx="2604409" cy="166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23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7EE7D-9B9D-4C3B-B3FE-05D1CFBF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 cap="none" dirty="0"/>
              <a:t>QU’EST L’IA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7DEAAE-A47E-4DE6-A91D-633ED3A42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fr-FR" noProof="0" smtClean="0"/>
              <a:pPr rtl="0"/>
              <a:t>22</a:t>
            </a:fld>
            <a:endParaRPr lang="fr-FR" noProof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C62198B-8697-21F2-B5A7-6F8542E5B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69" y="2002040"/>
            <a:ext cx="3525244" cy="472097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8D92930-77F5-88F3-AC76-C0511EBAC27C}"/>
              </a:ext>
            </a:extLst>
          </p:cNvPr>
          <p:cNvSpPr txBox="1"/>
          <p:nvPr/>
        </p:nvSpPr>
        <p:spPr>
          <a:xfrm>
            <a:off x="3918223" y="2002040"/>
            <a:ext cx="234068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/>
              <a:t>Intelligence faible :</a:t>
            </a:r>
          </a:p>
          <a:p>
            <a:r>
              <a:rPr lang="fr-FR" dirty="0"/>
              <a:t>◼ Exécuter Répertoire de règles déjà disponibles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2E81548-6FCC-83F2-76C7-EE1163D3A9A5}"/>
              </a:ext>
            </a:extLst>
          </p:cNvPr>
          <p:cNvSpPr txBox="1"/>
          <p:nvPr/>
        </p:nvSpPr>
        <p:spPr>
          <a:xfrm>
            <a:off x="3918223" y="3313201"/>
            <a:ext cx="5998284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/>
              <a:t>Intelligence Moyen :</a:t>
            </a:r>
          </a:p>
          <a:p>
            <a:r>
              <a:rPr lang="fr-FR" dirty="0"/>
              <a:t>◼ apprendre et réappliquer</a:t>
            </a:r>
          </a:p>
          <a:p>
            <a:r>
              <a:rPr lang="fr-FR" dirty="0"/>
              <a:t>◼ Observer &amp; En déduire des associations, (démarche empirique, machine </a:t>
            </a:r>
            <a:r>
              <a:rPr lang="fr-FR" dirty="0" err="1"/>
              <a:t>learning</a:t>
            </a:r>
            <a:r>
              <a:rPr lang="fr-FR" dirty="0"/>
              <a:t>, data </a:t>
            </a:r>
            <a:r>
              <a:rPr lang="fr-FR" dirty="0" err="1"/>
              <a:t>mining</a:t>
            </a:r>
            <a:r>
              <a:rPr lang="fr-FR" dirty="0"/>
              <a:t> supervisé)</a:t>
            </a:r>
          </a:p>
          <a:p>
            <a:r>
              <a:rPr lang="fr-FR" dirty="0"/>
              <a:t>◼ Appliquer ces règles apprises par l’expérience, mais pas formalisées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7D34F46-3157-186B-E00F-878377942879}"/>
              </a:ext>
            </a:extLst>
          </p:cNvPr>
          <p:cNvSpPr txBox="1"/>
          <p:nvPr/>
        </p:nvSpPr>
        <p:spPr>
          <a:xfrm>
            <a:off x="3918222" y="5247105"/>
            <a:ext cx="8032039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/>
              <a:t>Intelligence Forte :</a:t>
            </a:r>
          </a:p>
          <a:p>
            <a:r>
              <a:rPr lang="fr-FR" dirty="0"/>
              <a:t>◼ s’adapter intelligemment</a:t>
            </a:r>
          </a:p>
          <a:p>
            <a:r>
              <a:rPr lang="fr-FR" dirty="0"/>
              <a:t>◼ Raisonnement mélangeant les règles prédéfinies, de l’expérience et</a:t>
            </a:r>
          </a:p>
          <a:p>
            <a:r>
              <a:rPr lang="fr-FR" dirty="0"/>
              <a:t>du « bon sens »</a:t>
            </a:r>
          </a:p>
          <a:p>
            <a:r>
              <a:rPr lang="fr-FR" dirty="0"/>
              <a:t>◼ Logique floue, intégration de conclusions contradictoires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00C1DDE-D386-A5CC-893E-75DE50C75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203" y="2002040"/>
            <a:ext cx="2507087" cy="116109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C255991-31D4-77B1-1736-6D6132D9D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022" y="3357979"/>
            <a:ext cx="2604409" cy="166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38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A93B2BE-4268-BBAD-A361-41620F7B1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74" y="1191898"/>
            <a:ext cx="7533385" cy="5311035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5D845482-3B2F-3ECC-C85F-F34DACD67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576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 err="1">
                <a:solidFill>
                  <a:srgbClr val="FFFFFF"/>
                </a:solidFill>
              </a:rPr>
              <a:t>Quelques</a:t>
            </a:r>
            <a:r>
              <a:rPr lang="en-US" sz="3600" dirty="0">
                <a:solidFill>
                  <a:srgbClr val="FFFFFF"/>
                </a:solidFill>
              </a:rPr>
              <a:t> dates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2E12B42-4AE2-FB14-B860-7D60EBA43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00800"/>
            <a:ext cx="101644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noProof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pPr defTabSz="914400">
                <a:spcAft>
                  <a:spcPts val="600"/>
                </a:spcAft>
              </a:pPr>
              <a:t>23</a:t>
            </a:fld>
            <a:endParaRPr lang="en-US" noProof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029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0232097-C5A9-89BA-28A3-2D22E4B9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fr-FR" noProof="0" smtClean="0"/>
              <a:pPr rtl="0"/>
              <a:t>24</a:t>
            </a:fld>
            <a:endParaRPr lang="fr-FR" noProof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0E5FE58-A11A-D38F-D738-F4EFEF5C3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INVESTISSEMENT SUR IA DANS LE MONDE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8FFA327-E7E2-C96D-3004-B0888F37C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8274" y="4132463"/>
            <a:ext cx="3271656" cy="25599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8C42F65-F9A6-7B0F-2326-BF4AFA97F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899" y="2014306"/>
            <a:ext cx="5486563" cy="211815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1F8EA2D-3F12-E76C-BE4B-F1650BFA5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327" y="2111264"/>
            <a:ext cx="5969307" cy="431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833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078A52F-85EA-4C0B-962B-D9D9DD4D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797D5-5700-4683-B30A-5B4D56CB8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56A7B9-9801-42EC-A4C9-7E22A56EF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D54DB8-C150-4290-85D6-F5B0262BFE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79F11E2-8BA5-4C5C-AE7C-361E5EA01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BCEBA45-5DA0-2493-F1B2-105D0D2196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4" r="10127" b="1"/>
          <a:stretch/>
        </p:blipFill>
        <p:spPr>
          <a:xfrm>
            <a:off x="446534" y="723899"/>
            <a:ext cx="7498616" cy="567690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C00E1DA-EC7C-40FC-95E3-11FDCD2E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537EE7D-9B9D-4C3B-B3FE-05D1CFBFC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576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>
                <a:solidFill>
                  <a:srgbClr val="FFFFFF"/>
                </a:solidFill>
              </a:rPr>
              <a:t>L’INTELLIGENCE ARTIFICIELLE </a:t>
            </a:r>
            <a:br>
              <a:rPr lang="en-US" sz="3100">
                <a:solidFill>
                  <a:srgbClr val="FFFFFF"/>
                </a:solidFill>
              </a:rPr>
            </a:br>
            <a:r>
              <a:rPr lang="en-US" sz="3100">
                <a:solidFill>
                  <a:srgbClr val="FFFFFF"/>
                </a:solidFill>
              </a:rPr>
              <a:t>EST DEVENUE UNE REALITE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A421166-2996-41A7-B094-AE5316F34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DBB1B92-A3EB-43E4-8FAB-D20E8ED14C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F3972F4-FE7E-48EA-AAD8-9BE5750A6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21614E5-870B-4D5E-A43B-8FF7E53234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7DEAAE-A47E-4DE6-A91D-633ED3A42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00800"/>
            <a:ext cx="101644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noProof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25</a:t>
            </a:fld>
            <a:endParaRPr lang="en-US" noProof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89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1524000" y="-4043"/>
            <a:ext cx="9144000" cy="483062"/>
          </a:xfrm>
          <a:prstGeom prst="rect">
            <a:avLst/>
          </a:prstGeom>
          <a:solidFill>
            <a:srgbClr val="B2B2B2">
              <a:lumMod val="40000"/>
              <a:lumOff val="60000"/>
            </a:srgbClr>
          </a:solidFill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b="1" kern="0" dirty="0">
                <a:solidFill>
                  <a:srgbClr val="C00000"/>
                </a:solidFill>
                <a:ea typeface="ＭＳ Ｐゴシック"/>
              </a:rPr>
              <a:t>INNOVATION PEDAGOGIQUE &amp; TECHNIQUE </a:t>
            </a:r>
          </a:p>
        </p:txBody>
      </p:sp>
      <p:sp>
        <p:nvSpPr>
          <p:cNvPr id="5" name="Rectangle 4"/>
          <p:cNvSpPr/>
          <p:nvPr/>
        </p:nvSpPr>
        <p:spPr>
          <a:xfrm>
            <a:off x="1548857" y="1311727"/>
            <a:ext cx="1512168" cy="376921"/>
          </a:xfrm>
          <a:prstGeom prst="rect">
            <a:avLst/>
          </a:prstGeom>
          <a:solidFill>
            <a:srgbClr val="B2B2B2">
              <a:lumMod val="20000"/>
              <a:lumOff val="80000"/>
            </a:srgbClr>
          </a:solidFill>
          <a:ln w="15875" cap="flat" cmpd="sng" algn="ctr">
            <a:solidFill>
              <a:srgbClr val="DDDDDD">
                <a:shade val="50000"/>
              </a:srgbClr>
            </a:solidFill>
            <a:prstDash val="solid"/>
          </a:ln>
          <a:effectLst>
            <a:glow rad="139700">
              <a:srgbClr val="808080">
                <a:satMod val="175000"/>
                <a:alpha val="40000"/>
              </a:srgbClr>
            </a:glow>
          </a:effectLst>
        </p:spPr>
        <p:txBody>
          <a:bodyPr anchor="ctr"/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kern="0" dirty="0">
                <a:solidFill>
                  <a:srgbClr val="C00000"/>
                </a:solidFill>
                <a:latin typeface="Gill Sans MT"/>
                <a:ea typeface="ＭＳ Ｐゴシック"/>
                <a:cs typeface="ＭＳ Ｐゴシック"/>
              </a:rPr>
              <a:t>EN FORMATION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88013" y="1353701"/>
            <a:ext cx="3466777" cy="334947"/>
          </a:xfrm>
          <a:prstGeom prst="rect">
            <a:avLst/>
          </a:prstGeom>
          <a:solidFill>
            <a:srgbClr val="DDDDDD"/>
          </a:solidFill>
          <a:ln w="15875" cap="flat" cmpd="sng" algn="ctr">
            <a:solidFill>
              <a:srgbClr val="DDDDD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r>
              <a:rPr lang="fr-FR" sz="1000" b="1" kern="0" dirty="0">
                <a:solidFill>
                  <a:srgbClr val="C00000"/>
                </a:solidFill>
                <a:latin typeface="Gill Sans MT"/>
              </a:rPr>
              <a:t>APPROCHES PEDAGOGIQUES INNOVANTES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2539886" y="1763290"/>
            <a:ext cx="7996822" cy="834391"/>
            <a:chOff x="999738" y="1201549"/>
            <a:chExt cx="7996822" cy="834391"/>
          </a:xfrm>
        </p:grpSpPr>
        <p:sp>
          <p:nvSpPr>
            <p:cNvPr id="9" name="Rectangle 8"/>
            <p:cNvSpPr/>
            <p:nvPr/>
          </p:nvSpPr>
          <p:spPr bwMode="auto">
            <a:xfrm>
              <a:off x="1725532" y="1201549"/>
              <a:ext cx="707380" cy="291725"/>
            </a:xfrm>
            <a:prstGeom prst="rect">
              <a:avLst/>
            </a:prstGeom>
            <a:solidFill>
              <a:srgbClr val="DDDDDD"/>
            </a:solidFill>
            <a:ln w="15875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000" b="1" kern="0" dirty="0">
                  <a:solidFill>
                    <a:srgbClr val="C00000"/>
                  </a:solidFill>
                  <a:latin typeface="Gill Sans MT"/>
                  <a:ea typeface="ＭＳ Ｐゴシック" pitchFamily="34" charset="-128"/>
                </a:rPr>
                <a:t>Théorie</a:t>
              </a: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4426707" y="1205847"/>
              <a:ext cx="792088" cy="288329"/>
            </a:xfrm>
            <a:prstGeom prst="rect">
              <a:avLst/>
            </a:prstGeom>
            <a:solidFill>
              <a:srgbClr val="DDDDDD"/>
            </a:solidFill>
            <a:ln w="15875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r>
                <a:rPr lang="fr-FR" sz="1000" b="1" kern="0" dirty="0">
                  <a:solidFill>
                    <a:srgbClr val="C00000"/>
                  </a:solidFill>
                  <a:latin typeface="Gill Sans MT"/>
                </a:rPr>
                <a:t>Dry-</a:t>
              </a:r>
              <a:r>
                <a:rPr lang="fr-FR" sz="1000" b="1" kern="0" dirty="0" err="1">
                  <a:solidFill>
                    <a:srgbClr val="C00000"/>
                  </a:solidFill>
                  <a:latin typeface="Gill Sans MT"/>
                </a:rPr>
                <a:t>Lab</a:t>
              </a:r>
              <a:endParaRPr lang="fr-FR" sz="1000" b="1" kern="0" dirty="0">
                <a:solidFill>
                  <a:srgbClr val="C00000"/>
                </a:solidFill>
                <a:latin typeface="Gill Sans MT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7452320" y="1205849"/>
              <a:ext cx="792090" cy="288235"/>
            </a:xfrm>
            <a:prstGeom prst="rect">
              <a:avLst/>
            </a:prstGeom>
            <a:solidFill>
              <a:srgbClr val="DDDDDD"/>
            </a:solidFill>
            <a:ln w="15875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r>
                <a:rPr lang="fr-FR" sz="1000" b="1" kern="0" dirty="0" err="1">
                  <a:solidFill>
                    <a:srgbClr val="C00000"/>
                  </a:solidFill>
                  <a:latin typeface="Gill Sans MT"/>
                </a:rPr>
                <a:t>Wet-Lab</a:t>
              </a:r>
              <a:endParaRPr lang="fr-FR" sz="1000" b="1" kern="0" dirty="0">
                <a:solidFill>
                  <a:srgbClr val="C00000"/>
                </a:solidFill>
                <a:latin typeface="Gill Sans MT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99738" y="1497248"/>
              <a:ext cx="2160240" cy="538691"/>
            </a:xfrm>
            <a:prstGeom prst="rect">
              <a:avLst/>
            </a:prstGeom>
            <a:solidFill>
              <a:srgbClr val="B2B2B2">
                <a:lumMod val="20000"/>
                <a:lumOff val="80000"/>
              </a:srgbClr>
            </a:solidFill>
            <a:ln w="15875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000" b="1" kern="0" dirty="0">
                  <a:solidFill>
                    <a:srgbClr val="002060"/>
                  </a:solidFill>
                  <a:latin typeface="Gill Sans MT"/>
                  <a:ea typeface="ＭＳ Ｐゴシック" pitchFamily="34" charset="-128"/>
                </a:rPr>
                <a:t>Compagnonnage numérique 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000" b="1" kern="0" dirty="0">
                  <a:solidFill>
                    <a:srgbClr val="002060"/>
                  </a:solidFill>
                  <a:latin typeface="Gill Sans MT"/>
                  <a:ea typeface="ＭＳ Ｐゴシック" pitchFamily="34" charset="-128"/>
                </a:rPr>
                <a:t>(E-éducative &amp;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000" b="1" kern="0" dirty="0">
                  <a:solidFill>
                    <a:srgbClr val="002060"/>
                  </a:solidFill>
                  <a:latin typeface="Gill Sans MT"/>
                  <a:ea typeface="ＭＳ Ｐゴシック" pitchFamily="34" charset="-128"/>
                </a:rPr>
                <a:t>2D-3D télé-chirurgie)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516180" y="1497249"/>
              <a:ext cx="2970832" cy="538691"/>
            </a:xfrm>
            <a:prstGeom prst="rect">
              <a:avLst/>
            </a:prstGeom>
            <a:solidFill>
              <a:srgbClr val="B2B2B2">
                <a:lumMod val="20000"/>
                <a:lumOff val="80000"/>
              </a:srgbClr>
            </a:solidFill>
            <a:ln w="15875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000" b="1" kern="0" dirty="0">
                  <a:solidFill>
                    <a:srgbClr val="002060"/>
                  </a:solidFill>
                  <a:latin typeface="Gill Sans MT"/>
                  <a:ea typeface="ＭＳ Ｐゴシック" pitchFamily="34" charset="-128"/>
                </a:rPr>
                <a:t>Entrainement &amp; Répétition avec Simulateurs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000" b="1" kern="0" dirty="0">
                  <a:solidFill>
                    <a:srgbClr val="002060"/>
                  </a:solidFill>
                  <a:latin typeface="Gill Sans MT"/>
                  <a:ea typeface="ＭＳ Ｐゴシック" pitchFamily="34" charset="-128"/>
                </a:rPr>
                <a:t>Evaluation &amp; Certification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814641" y="1497248"/>
              <a:ext cx="2181919" cy="538691"/>
            </a:xfrm>
            <a:prstGeom prst="rect">
              <a:avLst/>
            </a:prstGeom>
            <a:solidFill>
              <a:srgbClr val="B2B2B2">
                <a:lumMod val="20000"/>
                <a:lumOff val="80000"/>
              </a:srgbClr>
            </a:solidFill>
            <a:ln w="15875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000" b="1" kern="0" dirty="0">
                  <a:solidFill>
                    <a:srgbClr val="002060"/>
                  </a:solidFill>
                  <a:latin typeface="Gill Sans MT"/>
                  <a:ea typeface="ＭＳ Ｐゴシック" pitchFamily="34" charset="-128"/>
                </a:rPr>
                <a:t>Travail pratique en situation 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000" b="1" kern="0" dirty="0">
                  <a:solidFill>
                    <a:srgbClr val="002060"/>
                  </a:solidFill>
                  <a:latin typeface="Gill Sans MT"/>
                  <a:ea typeface="ＭＳ Ｐゴシック" pitchFamily="34" charset="-128"/>
                </a:rPr>
                <a:t>Team Training &amp; Responsabilisation</a:t>
              </a:r>
            </a:p>
          </p:txBody>
        </p:sp>
        <p:sp>
          <p:nvSpPr>
            <p:cNvPr id="3" name="Triangle isocèle 2"/>
            <p:cNvSpPr/>
            <p:nvPr/>
          </p:nvSpPr>
          <p:spPr>
            <a:xfrm rot="5400000">
              <a:off x="3174726" y="1619113"/>
              <a:ext cx="299954" cy="269346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9" name="Triangle isocèle 38"/>
            <p:cNvSpPr/>
            <p:nvPr/>
          </p:nvSpPr>
          <p:spPr>
            <a:xfrm rot="5400000">
              <a:off x="6497946" y="1638781"/>
              <a:ext cx="299954" cy="269346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Gill Sans MT"/>
              </a:endParaRPr>
            </a:p>
          </p:txBody>
        </p:sp>
      </p:grpSp>
      <p:grpSp>
        <p:nvGrpSpPr>
          <p:cNvPr id="27" name="Groupe 26"/>
          <p:cNvGrpSpPr/>
          <p:nvPr/>
        </p:nvGrpSpPr>
        <p:grpSpPr>
          <a:xfrm>
            <a:off x="1603670" y="2910621"/>
            <a:ext cx="8667399" cy="2421391"/>
            <a:chOff x="63521" y="2348880"/>
            <a:chExt cx="8667399" cy="2421391"/>
          </a:xfrm>
        </p:grpSpPr>
        <p:sp>
          <p:nvSpPr>
            <p:cNvPr id="22" name="Rectangle 21"/>
            <p:cNvSpPr/>
            <p:nvPr/>
          </p:nvSpPr>
          <p:spPr>
            <a:xfrm>
              <a:off x="3347865" y="2348880"/>
              <a:ext cx="3466776" cy="325842"/>
            </a:xfrm>
            <a:prstGeom prst="rect">
              <a:avLst/>
            </a:prstGeom>
            <a:solidFill>
              <a:srgbClr val="DDDDDD"/>
            </a:solidFill>
            <a:ln w="15875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r>
                <a:rPr lang="fr-FR" sz="1000" b="1" kern="0" dirty="0">
                  <a:solidFill>
                    <a:srgbClr val="C00000"/>
                  </a:solidFill>
                  <a:latin typeface="Gill Sans MT"/>
                </a:rPr>
                <a:t>PLATEFORMES PEDAGOGIQUES DE POINTE</a:t>
              </a:r>
            </a:p>
          </p:txBody>
        </p:sp>
        <p:pic>
          <p:nvPicPr>
            <p:cNvPr id="28" name="Picture 10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4" r="22736"/>
            <a:stretch/>
          </p:blipFill>
          <p:spPr bwMode="auto">
            <a:xfrm>
              <a:off x="1619672" y="3184308"/>
              <a:ext cx="1368152" cy="693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Image 3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551"/>
            <a:stretch/>
          </p:blipFill>
          <p:spPr>
            <a:xfrm>
              <a:off x="63521" y="3174904"/>
              <a:ext cx="1363784" cy="736747"/>
            </a:xfrm>
            <a:prstGeom prst="rect">
              <a:avLst/>
            </a:prstGeom>
          </p:spPr>
        </p:pic>
        <p:pic>
          <p:nvPicPr>
            <p:cNvPr id="36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7" r="13746"/>
            <a:stretch/>
          </p:blipFill>
          <p:spPr bwMode="auto">
            <a:xfrm>
              <a:off x="3062167" y="3922195"/>
              <a:ext cx="772977" cy="848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1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22" b="24216"/>
            <a:stretch/>
          </p:blipFill>
          <p:spPr bwMode="auto">
            <a:xfrm>
              <a:off x="1620824" y="3923314"/>
              <a:ext cx="1366999" cy="846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Rectangle 50"/>
            <p:cNvSpPr/>
            <p:nvPr/>
          </p:nvSpPr>
          <p:spPr bwMode="auto">
            <a:xfrm>
              <a:off x="258896" y="2837021"/>
              <a:ext cx="931694" cy="291725"/>
            </a:xfrm>
            <a:prstGeom prst="rect">
              <a:avLst/>
            </a:prstGeom>
            <a:solidFill>
              <a:srgbClr val="DDDDDD"/>
            </a:solidFill>
            <a:ln w="15875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000" b="1" kern="0" dirty="0">
                  <a:solidFill>
                    <a:srgbClr val="C00000"/>
                  </a:solidFill>
                  <a:latin typeface="Gill Sans MT"/>
                  <a:ea typeface="ＭＳ Ｐゴシック" pitchFamily="34" charset="-128"/>
                </a:rPr>
                <a:t>Robotique</a:t>
              </a: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1725531" y="2828498"/>
              <a:ext cx="1262291" cy="291725"/>
            </a:xfrm>
            <a:prstGeom prst="rect">
              <a:avLst/>
            </a:prstGeom>
            <a:solidFill>
              <a:srgbClr val="DDDDDD"/>
            </a:solidFill>
            <a:ln w="15875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000" b="1" kern="0" dirty="0">
                  <a:solidFill>
                    <a:srgbClr val="C00000"/>
                  </a:solidFill>
                  <a:latin typeface="Gill Sans MT"/>
                  <a:ea typeface="ＭＳ Ｐゴシック" pitchFamily="34" charset="-128"/>
                </a:rPr>
                <a:t>Hybride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000" b="1" kern="0" dirty="0">
                  <a:solidFill>
                    <a:srgbClr val="C00000"/>
                  </a:solidFill>
                  <a:latin typeface="Gill Sans MT"/>
                  <a:ea typeface="ＭＳ Ｐゴシック" pitchFamily="34" charset="-128"/>
                </a:rPr>
                <a:t>Cardiovasculaire</a:t>
              </a: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4704002" y="2837963"/>
              <a:ext cx="1107177" cy="291725"/>
            </a:xfrm>
            <a:prstGeom prst="rect">
              <a:avLst/>
            </a:prstGeom>
            <a:solidFill>
              <a:srgbClr val="DDDDDD"/>
            </a:solidFill>
            <a:ln w="15875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000" b="1" kern="0" dirty="0">
                  <a:solidFill>
                    <a:srgbClr val="C00000"/>
                  </a:solidFill>
                  <a:latin typeface="Gill Sans MT"/>
                  <a:ea typeface="ＭＳ Ｐゴシック" pitchFamily="34" charset="-128"/>
                </a:rPr>
                <a:t>Microchirurgie</a:t>
              </a: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5886132" y="2836261"/>
              <a:ext cx="477085" cy="291725"/>
            </a:xfrm>
            <a:prstGeom prst="rect">
              <a:avLst/>
            </a:prstGeom>
            <a:solidFill>
              <a:srgbClr val="DDDDDD"/>
            </a:solidFill>
            <a:ln w="15875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000" b="1" kern="0" dirty="0">
                  <a:solidFill>
                    <a:srgbClr val="C00000"/>
                  </a:solidFill>
                  <a:latin typeface="Gill Sans MT"/>
                  <a:ea typeface="ＭＳ Ｐゴシック" pitchFamily="34" charset="-128"/>
                </a:rPr>
                <a:t>ORL</a:t>
              </a: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6416147" y="2836063"/>
              <a:ext cx="932377" cy="291725"/>
            </a:xfrm>
            <a:prstGeom prst="rect">
              <a:avLst/>
            </a:prstGeom>
            <a:solidFill>
              <a:srgbClr val="DDDDDD"/>
            </a:solidFill>
            <a:ln w="15875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000" b="1" kern="0" dirty="0">
                  <a:solidFill>
                    <a:srgbClr val="C00000"/>
                  </a:solidFill>
                  <a:latin typeface="Gill Sans MT"/>
                  <a:ea typeface="ＭＳ Ｐゴシック" pitchFamily="34" charset="-128"/>
                </a:rPr>
                <a:t>Orthopédie</a:t>
              </a:r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521" y="3891916"/>
              <a:ext cx="1376852" cy="878355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 bwMode="auto">
            <a:xfrm>
              <a:off x="3059831" y="2844628"/>
              <a:ext cx="1587206" cy="291725"/>
            </a:xfrm>
            <a:prstGeom prst="rect">
              <a:avLst/>
            </a:prstGeom>
            <a:solidFill>
              <a:srgbClr val="DDDDDD"/>
            </a:solidFill>
            <a:ln w="15875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000" b="1" kern="0" dirty="0">
                  <a:solidFill>
                    <a:srgbClr val="C00000"/>
                  </a:solidFill>
                  <a:latin typeface="Gill Sans MT"/>
                  <a:ea typeface="ＭＳ Ｐゴシック" pitchFamily="34" charset="-128"/>
                </a:rPr>
                <a:t>Mini-invasive viscérale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000" b="1" kern="0" dirty="0">
                  <a:solidFill>
                    <a:srgbClr val="C00000"/>
                  </a:solidFill>
                  <a:latin typeface="Gill Sans MT"/>
                  <a:ea typeface="ＭＳ Ｐゴシック" pitchFamily="34" charset="-128"/>
                </a:rPr>
                <a:t>(</a:t>
              </a:r>
              <a:r>
                <a:rPr lang="fr-FR" sz="1000" b="1" kern="0" dirty="0" err="1">
                  <a:solidFill>
                    <a:srgbClr val="C00000"/>
                  </a:solidFill>
                  <a:latin typeface="Gill Sans MT"/>
                  <a:ea typeface="ＭＳ Ｐゴシック" pitchFamily="34" charset="-128"/>
                </a:rPr>
                <a:t>coelio</a:t>
              </a:r>
              <a:r>
                <a:rPr lang="fr-FR" sz="1000" b="1" kern="0" dirty="0">
                  <a:solidFill>
                    <a:srgbClr val="C00000"/>
                  </a:solidFill>
                  <a:latin typeface="Gill Sans MT"/>
                  <a:ea typeface="ＭＳ Ｐゴシック" pitchFamily="34" charset="-128"/>
                </a:rPr>
                <a:t>, endoscopie)</a:t>
              </a: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7545347" y="2828497"/>
              <a:ext cx="932377" cy="291725"/>
            </a:xfrm>
            <a:prstGeom prst="rect">
              <a:avLst/>
            </a:prstGeom>
            <a:solidFill>
              <a:srgbClr val="DDDDDD"/>
            </a:solidFill>
            <a:ln w="15875" cap="flat" cmpd="sng" algn="ctr">
              <a:solidFill>
                <a:srgbClr val="DDDDD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000" b="1" kern="0" dirty="0">
                  <a:solidFill>
                    <a:srgbClr val="C00000"/>
                  </a:solidFill>
                  <a:latin typeface="Gill Sans MT"/>
                  <a:ea typeface="ＭＳ Ｐゴシック" pitchFamily="34" charset="-128"/>
                </a:rPr>
                <a:t>Ophtalmo</a:t>
              </a:r>
            </a:p>
          </p:txBody>
        </p:sp>
        <p:pic>
          <p:nvPicPr>
            <p:cNvPr id="58" name="Picture 5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27"/>
            <a:stretch/>
          </p:blipFill>
          <p:spPr bwMode="auto">
            <a:xfrm>
              <a:off x="7530372" y="3241439"/>
              <a:ext cx="1200548" cy="703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0372" y="3961871"/>
              <a:ext cx="1200548" cy="747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7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62" b="7383"/>
            <a:stretch/>
          </p:blipFill>
          <p:spPr bwMode="auto">
            <a:xfrm>
              <a:off x="6153518" y="3230394"/>
              <a:ext cx="1240737" cy="72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82" r="12518"/>
            <a:stretch/>
          </p:blipFill>
          <p:spPr>
            <a:xfrm>
              <a:off x="3057496" y="3181186"/>
              <a:ext cx="792089" cy="708628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25" r="12684"/>
            <a:stretch/>
          </p:blipFill>
          <p:spPr>
            <a:xfrm>
              <a:off x="3850227" y="3160548"/>
              <a:ext cx="792088" cy="743840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564"/>
            <a:stretch/>
          </p:blipFill>
          <p:spPr>
            <a:xfrm>
              <a:off x="4702365" y="3974746"/>
              <a:ext cx="1328920" cy="748059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31"/>
            <a:stretch/>
          </p:blipFill>
          <p:spPr>
            <a:xfrm>
              <a:off x="4716489" y="3239869"/>
              <a:ext cx="1318391" cy="713418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662"/>
            <a:stretch/>
          </p:blipFill>
          <p:spPr>
            <a:xfrm>
              <a:off x="6153518" y="3970926"/>
              <a:ext cx="1240737" cy="754218"/>
            </a:xfrm>
            <a:prstGeom prst="rect">
              <a:avLst/>
            </a:prstGeom>
          </p:spPr>
        </p:pic>
        <p:pic>
          <p:nvPicPr>
            <p:cNvPr id="21" name="Image 20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91" r="21902"/>
            <a:stretch/>
          </p:blipFill>
          <p:spPr>
            <a:xfrm>
              <a:off x="3804338" y="3928583"/>
              <a:ext cx="839670" cy="841687"/>
            </a:xfrm>
            <a:prstGeom prst="rect">
              <a:avLst/>
            </a:prstGeom>
          </p:spPr>
        </p:pic>
      </p:grp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820A579A-72BC-4F36-9EA4-A7E20C82A9CA}" type="slidenum">
              <a:rPr lang="fr-FR"/>
              <a:pPr defTabSz="914400">
                <a:defRPr/>
              </a:pPr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73122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39543" y="2259245"/>
            <a:ext cx="3466776" cy="325842"/>
          </a:xfrm>
          <a:prstGeom prst="rect">
            <a:avLst/>
          </a:prstGeom>
          <a:solidFill>
            <a:srgbClr val="DDDDDD"/>
          </a:solidFill>
          <a:ln w="15875" cap="flat" cmpd="sng" algn="ctr">
            <a:solidFill>
              <a:srgbClr val="DDDDD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r>
              <a:rPr lang="fr-FR" sz="1000" b="1" kern="0" dirty="0">
                <a:solidFill>
                  <a:srgbClr val="C00000"/>
                </a:solidFill>
                <a:latin typeface="Gill Sans MT"/>
              </a:rPr>
              <a:t>D.I.U. de Techniques Microchirurgicales </a:t>
            </a:r>
          </a:p>
          <a:p>
            <a:pPr algn="ctr" defTabSz="914400">
              <a:defRPr/>
            </a:pPr>
            <a:r>
              <a:rPr lang="fr-FR" sz="1000" b="1" kern="0" dirty="0">
                <a:solidFill>
                  <a:srgbClr val="002060"/>
                </a:solidFill>
                <a:latin typeface="Gill Sans MT"/>
              </a:rPr>
              <a:t>(Responsable : G. Dautel)</a:t>
            </a:r>
          </a:p>
        </p:txBody>
      </p:sp>
      <p:sp>
        <p:nvSpPr>
          <p:cNvPr id="5" name="Rectangle 4"/>
          <p:cNvSpPr/>
          <p:nvPr/>
        </p:nvSpPr>
        <p:spPr>
          <a:xfrm>
            <a:off x="2539543" y="2676435"/>
            <a:ext cx="3466776" cy="325842"/>
          </a:xfrm>
          <a:prstGeom prst="rect">
            <a:avLst/>
          </a:prstGeom>
          <a:solidFill>
            <a:srgbClr val="DDDDDD"/>
          </a:solidFill>
          <a:ln w="15875" cap="flat" cmpd="sng" algn="ctr">
            <a:solidFill>
              <a:srgbClr val="DDDDD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r>
              <a:rPr lang="fr-FR" sz="1000" b="1" kern="0" dirty="0">
                <a:solidFill>
                  <a:srgbClr val="C00000"/>
                </a:solidFill>
                <a:latin typeface="Gill Sans MT"/>
              </a:rPr>
              <a:t>D.I.U. de Chirurgie Robotique de Base </a:t>
            </a:r>
          </a:p>
          <a:p>
            <a:pPr algn="ctr" defTabSz="914400">
              <a:defRPr/>
            </a:pPr>
            <a:r>
              <a:rPr lang="fr-FR" sz="1000" b="1" kern="0" dirty="0">
                <a:solidFill>
                  <a:srgbClr val="002060"/>
                </a:solidFill>
                <a:latin typeface="Gill Sans MT"/>
              </a:rPr>
              <a:t>(Responsable : J. Hubert)</a:t>
            </a:r>
          </a:p>
        </p:txBody>
      </p:sp>
      <p:sp>
        <p:nvSpPr>
          <p:cNvPr id="6" name="Rectangle 5"/>
          <p:cNvSpPr/>
          <p:nvPr/>
        </p:nvSpPr>
        <p:spPr>
          <a:xfrm>
            <a:off x="2539543" y="3099975"/>
            <a:ext cx="3466776" cy="325842"/>
          </a:xfrm>
          <a:prstGeom prst="rect">
            <a:avLst/>
          </a:prstGeom>
          <a:solidFill>
            <a:srgbClr val="DDDDDD"/>
          </a:solidFill>
          <a:ln w="15875" cap="flat" cmpd="sng" algn="ctr">
            <a:solidFill>
              <a:srgbClr val="DDDDD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r>
              <a:rPr lang="fr-FR" sz="1000" b="1" kern="0" dirty="0">
                <a:solidFill>
                  <a:srgbClr val="C00000"/>
                </a:solidFill>
                <a:latin typeface="Gill Sans MT"/>
              </a:rPr>
              <a:t>D.I.U. de </a:t>
            </a:r>
            <a:r>
              <a:rPr lang="fr-FR" sz="1000" b="1" kern="0" dirty="0" err="1">
                <a:solidFill>
                  <a:srgbClr val="C00000"/>
                </a:solidFill>
                <a:latin typeface="Gill Sans MT"/>
              </a:rPr>
              <a:t>Chir</a:t>
            </a:r>
            <a:r>
              <a:rPr lang="fr-FR" sz="1000" b="1" kern="0" dirty="0">
                <a:solidFill>
                  <a:srgbClr val="C00000"/>
                </a:solidFill>
                <a:latin typeface="Gill Sans MT"/>
              </a:rPr>
              <a:t>. Robotique Avancée en </a:t>
            </a:r>
            <a:r>
              <a:rPr lang="fr-FR" sz="1000" b="1" kern="0" dirty="0" err="1">
                <a:solidFill>
                  <a:srgbClr val="C00000"/>
                </a:solidFill>
                <a:latin typeface="Gill Sans MT"/>
              </a:rPr>
              <a:t>Chir</a:t>
            </a:r>
            <a:r>
              <a:rPr lang="fr-FR" sz="1000" b="1" kern="0" dirty="0">
                <a:solidFill>
                  <a:srgbClr val="C00000"/>
                </a:solidFill>
                <a:latin typeface="Gill Sans MT"/>
              </a:rPr>
              <a:t>. Digestive </a:t>
            </a:r>
          </a:p>
          <a:p>
            <a:pPr algn="ctr" defTabSz="914400">
              <a:defRPr/>
            </a:pPr>
            <a:r>
              <a:rPr lang="fr-FR" sz="1000" b="1" kern="0" dirty="0">
                <a:solidFill>
                  <a:srgbClr val="002060"/>
                </a:solidFill>
                <a:latin typeface="Gill Sans MT"/>
              </a:rPr>
              <a:t>(Responsable : L. Bresler)</a:t>
            </a:r>
          </a:p>
        </p:txBody>
      </p:sp>
      <p:sp>
        <p:nvSpPr>
          <p:cNvPr id="7" name="Rectangle 6"/>
          <p:cNvSpPr/>
          <p:nvPr/>
        </p:nvSpPr>
        <p:spPr>
          <a:xfrm>
            <a:off x="2531618" y="4096762"/>
            <a:ext cx="3466776" cy="325842"/>
          </a:xfrm>
          <a:prstGeom prst="rect">
            <a:avLst/>
          </a:prstGeom>
          <a:solidFill>
            <a:srgbClr val="DDDDDD"/>
          </a:solidFill>
          <a:ln w="15875" cap="flat" cmpd="sng" algn="ctr">
            <a:solidFill>
              <a:srgbClr val="DDDDD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r>
              <a:rPr lang="fr-FR" sz="1000" b="1" kern="0" dirty="0">
                <a:solidFill>
                  <a:srgbClr val="C00000"/>
                </a:solidFill>
                <a:latin typeface="Gill Sans MT"/>
              </a:rPr>
              <a:t>D.U. de Pratiques </a:t>
            </a:r>
            <a:r>
              <a:rPr lang="fr-FR" sz="1000" b="1" kern="0" dirty="0" err="1">
                <a:solidFill>
                  <a:srgbClr val="C00000"/>
                </a:solidFill>
                <a:latin typeface="Gill Sans MT"/>
              </a:rPr>
              <a:t>Chir</a:t>
            </a:r>
            <a:r>
              <a:rPr lang="fr-FR" sz="1000" b="1" kern="0" dirty="0">
                <a:solidFill>
                  <a:srgbClr val="C00000"/>
                </a:solidFill>
                <a:latin typeface="Gill Sans MT"/>
              </a:rPr>
              <a:t>. </a:t>
            </a:r>
            <a:r>
              <a:rPr lang="fr-FR" sz="1000" b="1" kern="0" dirty="0" err="1">
                <a:solidFill>
                  <a:srgbClr val="C00000"/>
                </a:solidFill>
                <a:latin typeface="Gill Sans MT"/>
              </a:rPr>
              <a:t>Endovalvulaires</a:t>
            </a:r>
            <a:r>
              <a:rPr lang="fr-FR" sz="1000" b="1" kern="0" dirty="0">
                <a:solidFill>
                  <a:srgbClr val="C00000"/>
                </a:solidFill>
                <a:latin typeface="Gill Sans MT"/>
              </a:rPr>
              <a:t> Cardiaques </a:t>
            </a:r>
            <a:r>
              <a:rPr lang="fr-FR" sz="1000" b="1" kern="0" dirty="0">
                <a:solidFill>
                  <a:srgbClr val="002060"/>
                </a:solidFill>
                <a:latin typeface="Gill Sans MT"/>
              </a:rPr>
              <a:t>(Responsables : P. </a:t>
            </a:r>
            <a:r>
              <a:rPr lang="fr-FR" sz="1000" b="1" kern="0" dirty="0" err="1">
                <a:solidFill>
                  <a:srgbClr val="002060"/>
                </a:solidFill>
                <a:latin typeface="Gill Sans MT"/>
              </a:rPr>
              <a:t>Maureira</a:t>
            </a:r>
            <a:r>
              <a:rPr lang="fr-FR" sz="1000" b="1" kern="0" dirty="0">
                <a:solidFill>
                  <a:srgbClr val="002060"/>
                </a:solidFill>
                <a:latin typeface="Gill Sans MT"/>
              </a:rPr>
              <a:t> &amp; T. </a:t>
            </a:r>
            <a:r>
              <a:rPr lang="fr-FR" sz="1000" b="1" kern="0" dirty="0" err="1">
                <a:solidFill>
                  <a:srgbClr val="002060"/>
                </a:solidFill>
                <a:latin typeface="Gill Sans MT"/>
              </a:rPr>
              <a:t>Folliguet</a:t>
            </a:r>
            <a:r>
              <a:rPr lang="fr-FR" sz="1000" b="1" kern="0" dirty="0">
                <a:solidFill>
                  <a:srgbClr val="002060"/>
                </a:solidFill>
                <a:latin typeface="Gill Sans MT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2526033" y="4899745"/>
            <a:ext cx="3466776" cy="325842"/>
          </a:xfrm>
          <a:prstGeom prst="rect">
            <a:avLst/>
          </a:prstGeom>
          <a:solidFill>
            <a:srgbClr val="DDDDDD"/>
          </a:solidFill>
          <a:ln w="15875" cap="flat" cmpd="sng" algn="ctr">
            <a:solidFill>
              <a:srgbClr val="DDDDD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r>
              <a:rPr lang="fr-FR" sz="1000" b="1" kern="0" dirty="0">
                <a:solidFill>
                  <a:srgbClr val="C00000"/>
                </a:solidFill>
                <a:latin typeface="Gill Sans MT"/>
              </a:rPr>
              <a:t>D.U de Chirurgie Expérimentale </a:t>
            </a:r>
          </a:p>
          <a:p>
            <a:pPr algn="ctr" defTabSz="914400">
              <a:defRPr/>
            </a:pPr>
            <a:r>
              <a:rPr lang="fr-FR" sz="1000" b="1" kern="0" dirty="0">
                <a:solidFill>
                  <a:srgbClr val="002060"/>
                </a:solidFill>
                <a:latin typeface="Gill Sans MT"/>
              </a:rPr>
              <a:t>(Responsables: N. Tran, P. </a:t>
            </a:r>
            <a:r>
              <a:rPr lang="fr-FR" sz="1000" b="1" kern="0" dirty="0" err="1">
                <a:solidFill>
                  <a:srgbClr val="002060"/>
                </a:solidFill>
                <a:latin typeface="Gill Sans MT"/>
              </a:rPr>
              <a:t>Maureira</a:t>
            </a:r>
            <a:r>
              <a:rPr lang="fr-FR" sz="1000" b="1" kern="0" dirty="0">
                <a:solidFill>
                  <a:srgbClr val="002060"/>
                </a:solidFill>
                <a:latin typeface="Gill Sans MT"/>
              </a:rPr>
              <a:t> &amp; F. Marchal)</a:t>
            </a:r>
          </a:p>
        </p:txBody>
      </p:sp>
      <p:pic>
        <p:nvPicPr>
          <p:cNvPr id="10" name="Picture 2" descr="https://scontent-cdg2-1.xx.fbcdn.net/v/t1.0-0/c52.0.206.206/p206x206/13043591_630613927089817_865605883194897890_n.jpg?oh=a37c94e4eae55e9938c70b4de8a67c30&amp;oe=57D24E4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975" y="1677127"/>
            <a:ext cx="1282357" cy="128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scontent-cdg2-1.xx.fbcdn.net/v/t1.0-0/c52.0.206.206/p206x206/13342907_645369552280921_3695706397334660271_n.jpg?oh=f867291233ac60c6577ab470df7c87bb&amp;oe=5807524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974" y="3008809"/>
            <a:ext cx="1289050" cy="128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s://scontent-cdg2-1.xx.fbcdn.net/v/t1.0-0/c52.0.206.206/p206x206/12321209_611516232332920_329010842263091168_n.jpg?oh=b63168ec9eaa41edde01c5c6c9a83324&amp;oe=57D2E78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1354" y="1677127"/>
            <a:ext cx="1278364" cy="127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264882" y="472468"/>
            <a:ext cx="3685096" cy="325842"/>
          </a:xfrm>
          <a:prstGeom prst="rect">
            <a:avLst/>
          </a:prstGeom>
          <a:solidFill>
            <a:srgbClr val="DDDDDD"/>
          </a:solidFill>
          <a:ln w="15875" cap="flat" cmpd="sng" algn="ctr">
            <a:solidFill>
              <a:srgbClr val="DDDDD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</a:pPr>
            <a:r>
              <a:rPr lang="fr-FR" sz="2000" dirty="0">
                <a:solidFill>
                  <a:srgbClr val="002060"/>
                </a:solidFill>
                <a:latin typeface="Gill Sans MT" panose="020B0502020104020203" pitchFamily="34" charset="0"/>
              </a:rPr>
              <a:t> </a:t>
            </a:r>
            <a:r>
              <a:rPr lang="fr-FR" sz="1600" b="1" dirty="0">
                <a:solidFill>
                  <a:srgbClr val="002060"/>
                </a:solidFill>
                <a:latin typeface="Gill Sans MT" panose="020B0502020104020203" pitchFamily="34" charset="0"/>
              </a:rPr>
              <a:t>Formations Diplômantes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539543" y="3527659"/>
            <a:ext cx="3466776" cy="473853"/>
          </a:xfrm>
          <a:prstGeom prst="rect">
            <a:avLst/>
          </a:prstGeom>
          <a:solidFill>
            <a:srgbClr val="DDDDDD"/>
          </a:solidFill>
          <a:ln w="15875" cap="flat" cmpd="sng" algn="ctr">
            <a:solidFill>
              <a:srgbClr val="DDDDD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r>
              <a:rPr lang="fr-FR" sz="1000" b="1" kern="0" dirty="0">
                <a:solidFill>
                  <a:srgbClr val="C00000"/>
                </a:solidFill>
                <a:latin typeface="Gill Sans MT"/>
              </a:rPr>
              <a:t>D.I.U. de </a:t>
            </a:r>
            <a:r>
              <a:rPr lang="fr-FR" sz="1000" b="1" kern="0" dirty="0" err="1">
                <a:solidFill>
                  <a:srgbClr val="C00000"/>
                </a:solidFill>
                <a:latin typeface="Gill Sans MT"/>
              </a:rPr>
              <a:t>Chir</a:t>
            </a:r>
            <a:r>
              <a:rPr lang="fr-FR" sz="1000" b="1" kern="0" dirty="0">
                <a:solidFill>
                  <a:srgbClr val="C00000"/>
                </a:solidFill>
                <a:latin typeface="Gill Sans MT"/>
              </a:rPr>
              <a:t>. Robotique Avancée en </a:t>
            </a:r>
            <a:r>
              <a:rPr lang="fr-FR" sz="1000" b="1" kern="0" dirty="0" err="1">
                <a:solidFill>
                  <a:srgbClr val="C00000"/>
                </a:solidFill>
                <a:latin typeface="Gill Sans MT"/>
              </a:rPr>
              <a:t>Chir</a:t>
            </a:r>
            <a:r>
              <a:rPr lang="fr-FR" sz="1000" b="1" kern="0" dirty="0">
                <a:solidFill>
                  <a:srgbClr val="C00000"/>
                </a:solidFill>
                <a:latin typeface="Gill Sans MT"/>
              </a:rPr>
              <a:t>. Gynécologique</a:t>
            </a:r>
          </a:p>
          <a:p>
            <a:pPr algn="ctr" defTabSz="914400">
              <a:defRPr/>
            </a:pPr>
            <a:r>
              <a:rPr lang="fr-FR" sz="1000" b="1" kern="0" dirty="0">
                <a:solidFill>
                  <a:srgbClr val="002060"/>
                </a:solidFill>
                <a:latin typeface="Gill Sans MT"/>
              </a:rPr>
              <a:t>(Responsable : F. Marchal)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7815" y="1681316"/>
            <a:ext cx="1274174" cy="1274174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7815" y="3008809"/>
            <a:ext cx="1289050" cy="128905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1354" y="3008809"/>
            <a:ext cx="1290777" cy="1290777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7816" y="4324390"/>
            <a:ext cx="1301159" cy="1301159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6866" y="4324390"/>
            <a:ext cx="1301159" cy="1301159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81354" y="4314090"/>
            <a:ext cx="1311459" cy="1311459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543451" y="1104106"/>
            <a:ext cx="3466776" cy="991032"/>
          </a:xfrm>
          <a:prstGeom prst="rect">
            <a:avLst/>
          </a:prstGeom>
          <a:solidFill>
            <a:srgbClr val="F0F0F0"/>
          </a:solidFill>
          <a:ln w="15875" cap="flat" cmpd="sng" algn="ctr">
            <a:noFill/>
            <a:prstDash val="solid"/>
          </a:ln>
          <a:effectLst>
            <a:glow rad="139700">
              <a:srgbClr val="808080">
                <a:satMod val="175000"/>
                <a:alpha val="40000"/>
              </a:srgbClr>
            </a:glow>
          </a:effectLst>
        </p:spPr>
        <p:txBody>
          <a:bodyPr anchor="ctr"/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b="1" kern="0" dirty="0">
                <a:solidFill>
                  <a:srgbClr val="C00000"/>
                </a:solidFill>
                <a:latin typeface="Gill Sans MT"/>
                <a:ea typeface="ＭＳ Ｐゴシック"/>
                <a:cs typeface="ＭＳ Ｐゴシック"/>
              </a:rPr>
              <a:t>Personnels mobilisés : </a:t>
            </a:r>
            <a:r>
              <a:rPr lang="fr-FR" sz="1000" b="1" kern="0" dirty="0">
                <a:solidFill>
                  <a:prstClr val="black"/>
                </a:solidFill>
                <a:latin typeface="Gill Sans MT"/>
                <a:ea typeface="ＭＳ Ｐゴシック"/>
                <a:cs typeface="ＭＳ Ｐゴシック"/>
              </a:rPr>
              <a:t>50 professionnels (Chirurgiens, Ingénieurs, Techniciens)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b="1" kern="0" dirty="0">
                <a:solidFill>
                  <a:srgbClr val="C00000"/>
                </a:solidFill>
                <a:latin typeface="Gill Sans MT"/>
                <a:ea typeface="ＭＳ Ｐゴシック"/>
                <a:cs typeface="ＭＳ Ｐゴシック"/>
              </a:rPr>
              <a:t>Nombre d’apprenants : </a:t>
            </a:r>
            <a:r>
              <a:rPr lang="fr-FR" sz="1000" b="1" kern="0" dirty="0">
                <a:solidFill>
                  <a:prstClr val="black"/>
                </a:solidFill>
                <a:latin typeface="Gill Sans MT"/>
                <a:ea typeface="ＭＳ Ｐゴシック"/>
                <a:cs typeface="ＭＳ Ｐゴシック"/>
              </a:rPr>
              <a:t>220 apprenants nationaux et internationaux</a:t>
            </a:r>
          </a:p>
        </p:txBody>
      </p:sp>
      <p:sp>
        <p:nvSpPr>
          <p:cNvPr id="20" name="Titre 1"/>
          <p:cNvSpPr txBox="1">
            <a:spLocks/>
          </p:cNvSpPr>
          <p:nvPr/>
        </p:nvSpPr>
        <p:spPr>
          <a:xfrm>
            <a:off x="1524000" y="-4043"/>
            <a:ext cx="9144000" cy="476511"/>
          </a:xfrm>
          <a:prstGeom prst="rect">
            <a:avLst/>
          </a:prstGeom>
          <a:solidFill>
            <a:srgbClr val="B2B2B2">
              <a:lumMod val="40000"/>
              <a:lumOff val="60000"/>
            </a:srgbClr>
          </a:solidFill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b="1" kern="0" dirty="0">
                <a:solidFill>
                  <a:srgbClr val="C00000"/>
                </a:solidFill>
                <a:ea typeface="ＭＳ Ｐゴシック"/>
              </a:rPr>
              <a:t>INNOVATION PEDAGOGIQUE &amp; TECHNIQUE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530834" y="5708590"/>
            <a:ext cx="3466776" cy="325842"/>
          </a:xfrm>
          <a:prstGeom prst="rect">
            <a:avLst/>
          </a:prstGeom>
          <a:solidFill>
            <a:srgbClr val="DDDDDD"/>
          </a:solidFill>
          <a:ln w="15875" cap="flat" cmpd="sng" algn="ctr">
            <a:solidFill>
              <a:srgbClr val="DDDDD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r>
              <a:rPr lang="fr-FR" sz="1000" b="1" kern="0" dirty="0">
                <a:solidFill>
                  <a:srgbClr val="C00000"/>
                </a:solidFill>
                <a:latin typeface="Gill Sans MT"/>
              </a:rPr>
              <a:t>DES de Chirurgie Générale </a:t>
            </a:r>
          </a:p>
          <a:p>
            <a:pPr algn="ctr" defTabSz="914400">
              <a:defRPr/>
            </a:pPr>
            <a:r>
              <a:rPr lang="fr-FR" sz="1000" b="1" kern="0" dirty="0">
                <a:solidFill>
                  <a:srgbClr val="002060"/>
                </a:solidFill>
                <a:latin typeface="Gill Sans MT"/>
              </a:rPr>
              <a:t>(Responsables: A. </a:t>
            </a:r>
            <a:r>
              <a:rPr lang="fr-FR" sz="1000" b="1" kern="0" dirty="0" err="1">
                <a:solidFill>
                  <a:srgbClr val="002060"/>
                </a:solidFill>
                <a:latin typeface="Gill Sans MT"/>
              </a:rPr>
              <a:t>Ayav</a:t>
            </a:r>
            <a:r>
              <a:rPr lang="fr-FR" sz="1000" b="1" kern="0" dirty="0">
                <a:solidFill>
                  <a:srgbClr val="002060"/>
                </a:solidFill>
                <a:latin typeface="Gill Sans MT"/>
              </a:rPr>
              <a:t> &amp; M. Perez)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535185" y="5312270"/>
            <a:ext cx="3466776" cy="325842"/>
          </a:xfrm>
          <a:prstGeom prst="rect">
            <a:avLst/>
          </a:prstGeom>
          <a:solidFill>
            <a:srgbClr val="DDDDDD"/>
          </a:solidFill>
          <a:ln w="15875" cap="flat" cmpd="sng" algn="ctr">
            <a:solidFill>
              <a:srgbClr val="DDDDD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r>
              <a:rPr lang="fr-FR" sz="1000" b="1" kern="0" dirty="0">
                <a:solidFill>
                  <a:srgbClr val="C00000"/>
                </a:solidFill>
                <a:latin typeface="Gill Sans MT"/>
              </a:rPr>
              <a:t>DIU de Leçons Pratiques Chirurgicales</a:t>
            </a:r>
          </a:p>
          <a:p>
            <a:pPr algn="ctr" defTabSz="914400">
              <a:defRPr/>
            </a:pPr>
            <a:r>
              <a:rPr lang="fr-FR" sz="1000" b="1" kern="0" dirty="0">
                <a:solidFill>
                  <a:srgbClr val="002060"/>
                </a:solidFill>
                <a:latin typeface="Gill Sans MT"/>
              </a:rPr>
              <a:t>(Responsable: P. </a:t>
            </a:r>
            <a:r>
              <a:rPr lang="fr-FR" sz="1000" b="1" kern="0" dirty="0" err="1">
                <a:solidFill>
                  <a:srgbClr val="002060"/>
                </a:solidFill>
                <a:latin typeface="Gill Sans MT"/>
              </a:rPr>
              <a:t>Maureira</a:t>
            </a:r>
            <a:r>
              <a:rPr lang="fr-FR" sz="1000" b="1" kern="0" dirty="0">
                <a:solidFill>
                  <a:srgbClr val="002060"/>
                </a:solidFill>
                <a:latin typeface="Gill Sans MT"/>
              </a:rPr>
              <a:t>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535970" y="4510420"/>
            <a:ext cx="3466776" cy="325842"/>
          </a:xfrm>
          <a:prstGeom prst="rect">
            <a:avLst/>
          </a:prstGeom>
          <a:solidFill>
            <a:srgbClr val="DDDDDD"/>
          </a:solidFill>
          <a:ln w="15875" cap="flat" cmpd="sng" algn="ctr">
            <a:solidFill>
              <a:srgbClr val="DDDDD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r>
              <a:rPr lang="fr-FR" sz="1000" b="1" kern="0" dirty="0">
                <a:solidFill>
                  <a:srgbClr val="C00000"/>
                </a:solidFill>
                <a:latin typeface="Gill Sans MT"/>
              </a:rPr>
              <a:t>D.U. de Pratiques </a:t>
            </a:r>
            <a:r>
              <a:rPr lang="fr-FR" sz="1000" b="1" kern="0" dirty="0" err="1">
                <a:solidFill>
                  <a:srgbClr val="C00000"/>
                </a:solidFill>
                <a:latin typeface="Gill Sans MT"/>
              </a:rPr>
              <a:t>Chir</a:t>
            </a:r>
            <a:r>
              <a:rPr lang="fr-FR" sz="1000" b="1" kern="0" dirty="0">
                <a:solidFill>
                  <a:srgbClr val="C00000"/>
                </a:solidFill>
                <a:latin typeface="Gill Sans MT"/>
              </a:rPr>
              <a:t>. </a:t>
            </a:r>
            <a:r>
              <a:rPr lang="fr-FR" sz="1000" b="1" kern="0" dirty="0" err="1">
                <a:solidFill>
                  <a:srgbClr val="C00000"/>
                </a:solidFill>
                <a:latin typeface="Gill Sans MT"/>
              </a:rPr>
              <a:t>EndoVasculaire</a:t>
            </a:r>
            <a:endParaRPr lang="fr-FR" sz="1000" b="1" kern="0" dirty="0">
              <a:solidFill>
                <a:srgbClr val="C00000"/>
              </a:solidFill>
              <a:latin typeface="Gill Sans MT"/>
            </a:endParaRPr>
          </a:p>
          <a:p>
            <a:pPr algn="ctr" defTabSz="914400">
              <a:defRPr/>
            </a:pPr>
            <a:r>
              <a:rPr lang="fr-FR" sz="1000" b="1" kern="0" dirty="0">
                <a:solidFill>
                  <a:srgbClr val="C00000"/>
                </a:solidFill>
                <a:latin typeface="Gill Sans MT"/>
              </a:rPr>
              <a:t> </a:t>
            </a:r>
            <a:r>
              <a:rPr lang="fr-FR" sz="1000" b="1" kern="0" dirty="0">
                <a:solidFill>
                  <a:srgbClr val="002060"/>
                </a:solidFill>
                <a:latin typeface="Gill Sans MT"/>
              </a:rPr>
              <a:t>(Responsables : S. </a:t>
            </a:r>
            <a:r>
              <a:rPr lang="fr-FR" sz="1000" b="1" kern="0" dirty="0" err="1">
                <a:solidFill>
                  <a:srgbClr val="002060"/>
                </a:solidFill>
                <a:latin typeface="Gill Sans MT"/>
              </a:rPr>
              <a:t>Malikov</a:t>
            </a:r>
            <a:r>
              <a:rPr lang="fr-FR" sz="1000" b="1" kern="0" dirty="0">
                <a:solidFill>
                  <a:srgbClr val="002060"/>
                </a:solidFill>
                <a:latin typeface="Gill Sans MT"/>
              </a:rPr>
              <a:t> &amp; N. </a:t>
            </a:r>
            <a:r>
              <a:rPr lang="fr-FR" sz="1000" b="1" kern="0" dirty="0" err="1">
                <a:solidFill>
                  <a:srgbClr val="002060"/>
                </a:solidFill>
                <a:latin typeface="Gill Sans MT"/>
              </a:rPr>
              <a:t>Settembre</a:t>
            </a:r>
            <a:r>
              <a:rPr lang="fr-FR" sz="1000" b="1" kern="0" dirty="0">
                <a:solidFill>
                  <a:srgbClr val="002060"/>
                </a:solidFill>
                <a:latin typeface="Gill Sans MT"/>
              </a:rPr>
              <a:t>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535183" y="6087420"/>
            <a:ext cx="3466776" cy="325842"/>
          </a:xfrm>
          <a:prstGeom prst="rect">
            <a:avLst/>
          </a:prstGeom>
          <a:solidFill>
            <a:srgbClr val="DDDDDD"/>
          </a:solidFill>
          <a:ln w="15875" cap="flat" cmpd="sng" algn="ctr">
            <a:solidFill>
              <a:srgbClr val="DDDDD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r>
              <a:rPr lang="fr-FR" sz="1000" b="1" kern="0" dirty="0">
                <a:solidFill>
                  <a:srgbClr val="C00000"/>
                </a:solidFill>
                <a:latin typeface="Gill Sans MT"/>
              </a:rPr>
              <a:t>UE. De Bases chirurgicales</a:t>
            </a:r>
          </a:p>
          <a:p>
            <a:pPr algn="ctr" defTabSz="914400">
              <a:defRPr/>
            </a:pPr>
            <a:r>
              <a:rPr lang="fr-FR" sz="1000" b="1" kern="0" dirty="0">
                <a:solidFill>
                  <a:srgbClr val="002060"/>
                </a:solidFill>
                <a:latin typeface="Gill Sans MT"/>
              </a:rPr>
              <a:t>(Responsables: P. </a:t>
            </a:r>
            <a:r>
              <a:rPr lang="fr-FR" sz="1000" b="1" kern="0" dirty="0" err="1">
                <a:solidFill>
                  <a:srgbClr val="002060"/>
                </a:solidFill>
                <a:latin typeface="Gill Sans MT"/>
              </a:rPr>
              <a:t>Maureira</a:t>
            </a:r>
            <a:r>
              <a:rPr lang="fr-FR" sz="1000" b="1" kern="0" dirty="0">
                <a:solidFill>
                  <a:srgbClr val="002060"/>
                </a:solidFill>
                <a:latin typeface="Gill Sans MT"/>
              </a:rPr>
              <a:t>, N. Tran &amp; C. </a:t>
            </a:r>
            <a:r>
              <a:rPr lang="fr-FR" sz="1000" b="1" kern="0" dirty="0" err="1">
                <a:solidFill>
                  <a:srgbClr val="002060"/>
                </a:solidFill>
                <a:latin typeface="Gill Sans MT"/>
              </a:rPr>
              <a:t>Perrenot</a:t>
            </a:r>
            <a:r>
              <a:rPr lang="fr-FR" sz="1000" b="1" kern="0" dirty="0">
                <a:solidFill>
                  <a:srgbClr val="002060"/>
                </a:solidFill>
                <a:latin typeface="Gill Sans M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402638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264882" y="472468"/>
            <a:ext cx="3685096" cy="325842"/>
          </a:xfrm>
          <a:prstGeom prst="rect">
            <a:avLst/>
          </a:prstGeom>
          <a:solidFill>
            <a:srgbClr val="DDDDDD"/>
          </a:solidFill>
          <a:ln w="15875" cap="flat" cmpd="sng" algn="ctr">
            <a:solidFill>
              <a:srgbClr val="DDDDD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spcBef>
                <a:spcPts val="300"/>
              </a:spcBef>
              <a:spcAft>
                <a:spcPts val="300"/>
              </a:spcAft>
            </a:pPr>
            <a:r>
              <a:rPr lang="fr-FR" b="1" dirty="0">
                <a:solidFill>
                  <a:srgbClr val="002060"/>
                </a:solidFill>
                <a:latin typeface="Gill Sans MT" panose="020B0502020104020203" pitchFamily="34" charset="0"/>
              </a:rPr>
              <a:t>Parcours spécifiques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549911" y="916151"/>
            <a:ext cx="3466776" cy="806645"/>
          </a:xfrm>
          <a:prstGeom prst="rect">
            <a:avLst/>
          </a:prstGeom>
          <a:solidFill>
            <a:srgbClr val="F0F0F0"/>
          </a:solidFill>
          <a:ln w="15875" cap="flat" cmpd="sng" algn="ctr">
            <a:noFill/>
            <a:prstDash val="solid"/>
          </a:ln>
          <a:effectLst>
            <a:glow rad="139700">
              <a:srgbClr val="808080">
                <a:satMod val="175000"/>
                <a:alpha val="40000"/>
              </a:srgbClr>
            </a:glow>
          </a:effectLst>
        </p:spPr>
        <p:txBody>
          <a:bodyPr anchor="ctr"/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b="1" kern="0" dirty="0">
                <a:solidFill>
                  <a:srgbClr val="C00000"/>
                </a:solidFill>
                <a:latin typeface="Gill Sans MT"/>
                <a:ea typeface="ＭＳ Ｐゴシック"/>
                <a:cs typeface="ＭＳ Ｐゴシック"/>
              </a:rPr>
              <a:t>Personnels mobilisés : </a:t>
            </a:r>
            <a:r>
              <a:rPr lang="fr-FR" sz="1000" b="1" kern="0" dirty="0">
                <a:solidFill>
                  <a:prstClr val="black"/>
                </a:solidFill>
                <a:latin typeface="Gill Sans MT"/>
                <a:ea typeface="ＭＳ Ｐゴシック"/>
                <a:cs typeface="ＭＳ Ｐゴシック"/>
              </a:rPr>
              <a:t>200 professionnels (Chirurgiens, Ingénieurs, Techniciens)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b="1" kern="0" dirty="0">
                <a:solidFill>
                  <a:srgbClr val="C00000"/>
                </a:solidFill>
                <a:latin typeface="Gill Sans MT"/>
                <a:ea typeface="ＭＳ Ｐゴシック"/>
                <a:cs typeface="ＭＳ Ｐゴシック"/>
              </a:rPr>
              <a:t>Nombre d’apprenants : </a:t>
            </a:r>
            <a:r>
              <a:rPr lang="fr-FR" sz="1000" b="1" kern="0" dirty="0">
                <a:solidFill>
                  <a:prstClr val="black"/>
                </a:solidFill>
                <a:latin typeface="Gill Sans MT"/>
                <a:ea typeface="ＭＳ Ｐゴシック"/>
                <a:cs typeface="ＭＳ Ｐゴシック"/>
              </a:rPr>
              <a:t>3400 apprenants nationaux et internationaux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549911" y="4232744"/>
            <a:ext cx="3466776" cy="247421"/>
          </a:xfrm>
          <a:prstGeom prst="rect">
            <a:avLst/>
          </a:prstGeom>
          <a:solidFill>
            <a:srgbClr val="DDDDDD"/>
          </a:solidFill>
          <a:ln w="15875" cap="flat" cmpd="sng" algn="ctr">
            <a:solidFill>
              <a:srgbClr val="DDDDD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r>
              <a:rPr lang="fr-FR" sz="1000" b="1" kern="0" dirty="0">
                <a:solidFill>
                  <a:srgbClr val="C00000"/>
                </a:solidFill>
                <a:latin typeface="Gill Sans MT"/>
              </a:rPr>
              <a:t>Parcours en Ophtalmologie</a:t>
            </a:r>
            <a:endParaRPr lang="fr-FR" sz="1000" b="1" kern="0" dirty="0">
              <a:solidFill>
                <a:srgbClr val="002060"/>
              </a:solidFill>
              <a:latin typeface="Gill Sans M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49911" y="5211491"/>
            <a:ext cx="3466776" cy="215424"/>
          </a:xfrm>
          <a:prstGeom prst="rect">
            <a:avLst/>
          </a:prstGeom>
          <a:solidFill>
            <a:srgbClr val="DDDDDD"/>
          </a:solidFill>
          <a:ln w="15875" cap="flat" cmpd="sng" algn="ctr">
            <a:solidFill>
              <a:srgbClr val="DDDDD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r>
              <a:rPr lang="fr-FR" sz="1000" b="1" kern="0" dirty="0">
                <a:solidFill>
                  <a:srgbClr val="C00000"/>
                </a:solidFill>
                <a:latin typeface="Gill Sans MT"/>
              </a:rPr>
              <a:t>Parcours en ORL</a:t>
            </a:r>
            <a:endParaRPr lang="fr-FR" sz="1000" b="1" kern="0" dirty="0">
              <a:solidFill>
                <a:srgbClr val="002060"/>
              </a:solidFill>
              <a:latin typeface="Gill Sans M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49911" y="2088865"/>
            <a:ext cx="3466776" cy="239367"/>
          </a:xfrm>
          <a:prstGeom prst="rect">
            <a:avLst/>
          </a:prstGeom>
          <a:solidFill>
            <a:srgbClr val="DDDDDD"/>
          </a:solidFill>
          <a:ln w="15875" cap="flat" cmpd="sng" algn="ctr">
            <a:solidFill>
              <a:srgbClr val="DDDDD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r>
              <a:rPr lang="fr-FR" sz="1000" b="1" kern="0" dirty="0">
                <a:solidFill>
                  <a:srgbClr val="C00000"/>
                </a:solidFill>
                <a:latin typeface="Gill Sans MT"/>
              </a:rPr>
              <a:t>Parcours en Chirurgie Cardiaque</a:t>
            </a:r>
            <a:endParaRPr lang="fr-FR" sz="1000" b="1" kern="0" dirty="0">
              <a:solidFill>
                <a:srgbClr val="002060"/>
              </a:solidFill>
              <a:latin typeface="Gill Sans M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49911" y="2695892"/>
            <a:ext cx="3466776" cy="236549"/>
          </a:xfrm>
          <a:prstGeom prst="rect">
            <a:avLst/>
          </a:prstGeom>
          <a:solidFill>
            <a:srgbClr val="DDDDDD"/>
          </a:solidFill>
          <a:ln w="15875" cap="flat" cmpd="sng" algn="ctr">
            <a:solidFill>
              <a:srgbClr val="DDDDD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r>
              <a:rPr lang="fr-FR" sz="1000" b="1" kern="0" dirty="0">
                <a:solidFill>
                  <a:srgbClr val="C00000"/>
                </a:solidFill>
                <a:latin typeface="Gill Sans MT"/>
              </a:rPr>
              <a:t>Parcours en Chirurgie Digestive</a:t>
            </a:r>
            <a:endParaRPr lang="fr-FR" sz="1000" b="1" kern="0" dirty="0">
              <a:solidFill>
                <a:srgbClr val="002060"/>
              </a:solidFill>
              <a:latin typeface="Gill Sans M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549911" y="4540767"/>
            <a:ext cx="3466776" cy="277203"/>
          </a:xfrm>
          <a:prstGeom prst="rect">
            <a:avLst/>
          </a:prstGeom>
          <a:solidFill>
            <a:srgbClr val="DDDDDD"/>
          </a:solidFill>
          <a:ln w="15875" cap="flat" cmpd="sng" algn="ctr">
            <a:solidFill>
              <a:srgbClr val="DDDDD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r>
              <a:rPr lang="fr-FR" sz="1000" b="1" kern="0" dirty="0">
                <a:solidFill>
                  <a:srgbClr val="C00000"/>
                </a:solidFill>
                <a:latin typeface="Gill Sans MT"/>
              </a:rPr>
              <a:t>Parcours en Chirurgie Orthopédique</a:t>
            </a:r>
            <a:endParaRPr lang="fr-FR" sz="1000" b="1" kern="0" dirty="0">
              <a:solidFill>
                <a:srgbClr val="002060"/>
              </a:solidFill>
              <a:latin typeface="Gill Sans M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549911" y="3352204"/>
            <a:ext cx="3466776" cy="228728"/>
          </a:xfrm>
          <a:prstGeom prst="rect">
            <a:avLst/>
          </a:prstGeom>
          <a:solidFill>
            <a:srgbClr val="DDDDDD"/>
          </a:solidFill>
          <a:ln w="15875" cap="flat" cmpd="sng" algn="ctr">
            <a:solidFill>
              <a:srgbClr val="DDDDD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r>
              <a:rPr lang="fr-FR" sz="1000" b="1" kern="0" dirty="0">
                <a:solidFill>
                  <a:srgbClr val="C00000"/>
                </a:solidFill>
                <a:latin typeface="Gill Sans MT"/>
              </a:rPr>
              <a:t>Parcours Spécialisés en Implantologie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549911" y="5487240"/>
            <a:ext cx="3466776" cy="246016"/>
          </a:xfrm>
          <a:prstGeom prst="rect">
            <a:avLst/>
          </a:prstGeom>
          <a:solidFill>
            <a:srgbClr val="DDDDDD"/>
          </a:solidFill>
          <a:ln w="15875" cap="flat" cmpd="sng" algn="ctr">
            <a:solidFill>
              <a:srgbClr val="DDDDD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r>
              <a:rPr lang="fr-FR" sz="1000" b="1" kern="0" dirty="0">
                <a:solidFill>
                  <a:srgbClr val="C00000"/>
                </a:solidFill>
                <a:latin typeface="Gill Sans MT"/>
              </a:rPr>
              <a:t>Parcours en Chirurgie Vasculaire</a:t>
            </a:r>
            <a:endParaRPr lang="fr-FR" sz="1000" b="1" kern="0" dirty="0">
              <a:solidFill>
                <a:srgbClr val="002060"/>
              </a:solidFill>
              <a:latin typeface="Gill Sans M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549911" y="4889859"/>
            <a:ext cx="3466776" cy="249900"/>
          </a:xfrm>
          <a:prstGeom prst="rect">
            <a:avLst/>
          </a:prstGeom>
          <a:solidFill>
            <a:srgbClr val="DDDDDD"/>
          </a:solidFill>
          <a:ln w="15875" cap="flat" cmpd="sng" algn="ctr">
            <a:solidFill>
              <a:srgbClr val="DDDDD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r>
              <a:rPr lang="fr-FR" sz="1000" b="1" kern="0" dirty="0">
                <a:solidFill>
                  <a:srgbClr val="C00000"/>
                </a:solidFill>
                <a:latin typeface="Gill Sans MT"/>
              </a:rPr>
              <a:t>Parcours en Chirurgie Obstétrique</a:t>
            </a:r>
            <a:endParaRPr lang="fr-FR" sz="1000" b="1" kern="0" dirty="0">
              <a:solidFill>
                <a:srgbClr val="002060"/>
              </a:solidFill>
              <a:latin typeface="Gill Sans MT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549911" y="2381589"/>
            <a:ext cx="3466776" cy="245325"/>
          </a:xfrm>
          <a:prstGeom prst="rect">
            <a:avLst/>
          </a:prstGeom>
          <a:solidFill>
            <a:srgbClr val="DDDDDD"/>
          </a:solidFill>
          <a:ln w="15875" cap="flat" cmpd="sng" algn="ctr">
            <a:solidFill>
              <a:srgbClr val="DDDDD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r>
              <a:rPr lang="fr-FR" sz="1000" b="1" kern="0" dirty="0">
                <a:solidFill>
                  <a:srgbClr val="C00000"/>
                </a:solidFill>
                <a:latin typeface="Gill Sans MT"/>
              </a:rPr>
              <a:t>Parcours en Endoscopie Digestive</a:t>
            </a:r>
            <a:endParaRPr lang="fr-FR" sz="1000" b="1" kern="0" dirty="0">
              <a:solidFill>
                <a:srgbClr val="002060"/>
              </a:solidFill>
              <a:latin typeface="Gill Sans MT"/>
            </a:endParaRPr>
          </a:p>
        </p:txBody>
      </p:sp>
      <p:pic>
        <p:nvPicPr>
          <p:cNvPr id="37" name="Picture 12" descr="https://scontent-cdg2-1.xx.fbcdn.net/t31.0-8/10338641_605613706256506_8087855462551702881_o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3" t="-2413" r="12227" b="2413"/>
          <a:stretch/>
        </p:blipFill>
        <p:spPr bwMode="auto">
          <a:xfrm>
            <a:off x="6359109" y="1419258"/>
            <a:ext cx="1306132" cy="133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2868" y="1458168"/>
            <a:ext cx="1299781" cy="129978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9730" y="1459022"/>
            <a:ext cx="1294377" cy="129437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0193" y="2784479"/>
            <a:ext cx="1282799" cy="128279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6260" y="2784479"/>
            <a:ext cx="1282798" cy="128279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9730" y="2784480"/>
            <a:ext cx="1294377" cy="1294377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9109" y="4110932"/>
            <a:ext cx="1291870" cy="129187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86261" y="4096386"/>
            <a:ext cx="1306417" cy="1306417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79978" y="4099886"/>
            <a:ext cx="1304129" cy="130412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549911" y="1795444"/>
            <a:ext cx="3466776" cy="225388"/>
          </a:xfrm>
          <a:prstGeom prst="rect">
            <a:avLst/>
          </a:prstGeom>
          <a:solidFill>
            <a:srgbClr val="DDDDDD"/>
          </a:solidFill>
          <a:ln w="15875" cap="flat" cmpd="sng" algn="ctr">
            <a:solidFill>
              <a:srgbClr val="DDDDD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r>
              <a:rPr lang="fr-FR" sz="1000" b="1" kern="0" dirty="0">
                <a:solidFill>
                  <a:srgbClr val="C00000"/>
                </a:solidFill>
                <a:latin typeface="Gill Sans MT"/>
              </a:rPr>
              <a:t>Parcours en Arthroscopie</a:t>
            </a:r>
            <a:endParaRPr lang="fr-FR" sz="1000" b="1" kern="0" dirty="0">
              <a:solidFill>
                <a:srgbClr val="002060"/>
              </a:solidFill>
              <a:latin typeface="Gill Sans M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49911" y="2997316"/>
            <a:ext cx="3466776" cy="288390"/>
          </a:xfrm>
          <a:prstGeom prst="rect">
            <a:avLst/>
          </a:prstGeom>
          <a:solidFill>
            <a:srgbClr val="DDDDDD"/>
          </a:solidFill>
          <a:ln w="15875" cap="flat" cmpd="sng" algn="ctr">
            <a:solidFill>
              <a:srgbClr val="DDDDD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r>
              <a:rPr lang="fr-FR" sz="1000" b="1" kern="0" dirty="0">
                <a:solidFill>
                  <a:srgbClr val="C00000"/>
                </a:solidFill>
                <a:latin typeface="Gill Sans MT"/>
              </a:rPr>
              <a:t>Parcours en Echographie &amp; Anesthésie Réanimation</a:t>
            </a:r>
            <a:endParaRPr lang="fr-FR" sz="1000" b="1" kern="0" dirty="0">
              <a:solidFill>
                <a:srgbClr val="002060"/>
              </a:solidFill>
              <a:latin typeface="Gill Sans M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49911" y="3656109"/>
            <a:ext cx="3466776" cy="223578"/>
          </a:xfrm>
          <a:prstGeom prst="rect">
            <a:avLst/>
          </a:prstGeom>
          <a:solidFill>
            <a:srgbClr val="DDDDDD"/>
          </a:solidFill>
          <a:ln w="15875" cap="flat" cmpd="sng" algn="ctr">
            <a:solidFill>
              <a:srgbClr val="DDDDD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r>
              <a:rPr lang="fr-FR" sz="1000" b="1" kern="0" dirty="0">
                <a:solidFill>
                  <a:srgbClr val="C00000"/>
                </a:solidFill>
                <a:latin typeface="Gill Sans MT"/>
              </a:rPr>
              <a:t>Parcours en Chirurgie de Base IBODE</a:t>
            </a:r>
            <a:endParaRPr lang="fr-FR" sz="1000" b="1" kern="0" dirty="0">
              <a:solidFill>
                <a:srgbClr val="002060"/>
              </a:solidFill>
              <a:latin typeface="Gill Sans MT"/>
            </a:endParaRPr>
          </a:p>
        </p:txBody>
      </p:sp>
      <p:sp>
        <p:nvSpPr>
          <p:cNvPr id="27" name="Titre 1"/>
          <p:cNvSpPr txBox="1">
            <a:spLocks/>
          </p:cNvSpPr>
          <p:nvPr/>
        </p:nvSpPr>
        <p:spPr>
          <a:xfrm>
            <a:off x="1524000" y="-4043"/>
            <a:ext cx="9144000" cy="476511"/>
          </a:xfrm>
          <a:prstGeom prst="rect">
            <a:avLst/>
          </a:prstGeom>
          <a:solidFill>
            <a:srgbClr val="B2B2B2">
              <a:lumMod val="40000"/>
              <a:lumOff val="60000"/>
            </a:srgbClr>
          </a:solidFill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b="1" kern="0" dirty="0">
                <a:solidFill>
                  <a:srgbClr val="C00000"/>
                </a:solidFill>
                <a:ea typeface="ＭＳ Ｐゴシック"/>
              </a:rPr>
              <a:t>INNOVATION PEDAGOGIQUE &amp; TECHNIQUE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549911" y="6146033"/>
            <a:ext cx="3466776" cy="235426"/>
          </a:xfrm>
          <a:prstGeom prst="rect">
            <a:avLst/>
          </a:prstGeom>
          <a:solidFill>
            <a:srgbClr val="DDDDDD"/>
          </a:solidFill>
          <a:ln w="15875" cap="flat" cmpd="sng" algn="ctr">
            <a:solidFill>
              <a:srgbClr val="DDDDD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r>
              <a:rPr lang="fr-FR" sz="1000" b="1" kern="0" dirty="0">
                <a:solidFill>
                  <a:srgbClr val="C00000"/>
                </a:solidFill>
                <a:latin typeface="Gill Sans MT"/>
              </a:rPr>
              <a:t>Parcours en Chirurgie Vétérinaire</a:t>
            </a:r>
            <a:endParaRPr lang="fr-FR" sz="1000" b="1" kern="0" dirty="0">
              <a:solidFill>
                <a:srgbClr val="002060"/>
              </a:solidFill>
              <a:latin typeface="Gill Sans M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549911" y="5770344"/>
            <a:ext cx="3466776" cy="325842"/>
          </a:xfrm>
          <a:prstGeom prst="rect">
            <a:avLst/>
          </a:prstGeom>
          <a:solidFill>
            <a:srgbClr val="DDDDDD"/>
          </a:solidFill>
          <a:ln w="15875" cap="flat" cmpd="sng" algn="ctr">
            <a:solidFill>
              <a:srgbClr val="DDDDD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r>
              <a:rPr lang="fr-FR" sz="1000" b="1" kern="0" dirty="0">
                <a:solidFill>
                  <a:srgbClr val="C00000"/>
                </a:solidFill>
                <a:latin typeface="Gill Sans MT"/>
              </a:rPr>
              <a:t>Parcours formation Délégués hospitaliers</a:t>
            </a:r>
            <a:endParaRPr lang="fr-FR" sz="1000" b="1" kern="0" dirty="0">
              <a:solidFill>
                <a:srgbClr val="002060"/>
              </a:solidFill>
              <a:latin typeface="Gill Sans M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549911" y="3932505"/>
            <a:ext cx="3466776" cy="247421"/>
          </a:xfrm>
          <a:prstGeom prst="rect">
            <a:avLst/>
          </a:prstGeom>
          <a:solidFill>
            <a:srgbClr val="DDDDDD"/>
          </a:solidFill>
          <a:ln w="15875" cap="flat" cmpd="sng" algn="ctr">
            <a:solidFill>
              <a:srgbClr val="DDDDD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r>
              <a:rPr lang="fr-FR" sz="1000" b="1" kern="0" dirty="0">
                <a:solidFill>
                  <a:srgbClr val="C00000"/>
                </a:solidFill>
                <a:latin typeface="Gill Sans MT"/>
              </a:rPr>
              <a:t>Parcours en Neurochirurgie</a:t>
            </a:r>
            <a:endParaRPr lang="fr-FR" sz="1000" b="1" kern="0" dirty="0">
              <a:solidFill>
                <a:srgbClr val="002060"/>
              </a:solidFill>
              <a:latin typeface="Gill Sans M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49911" y="6457605"/>
            <a:ext cx="3466776" cy="235426"/>
          </a:xfrm>
          <a:prstGeom prst="rect">
            <a:avLst/>
          </a:prstGeom>
          <a:solidFill>
            <a:srgbClr val="DDDDDD"/>
          </a:solidFill>
          <a:ln w="15875" cap="flat" cmpd="sng" algn="ctr">
            <a:solidFill>
              <a:srgbClr val="DDDDD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r>
              <a:rPr lang="fr-FR" sz="1000" b="1" kern="0" dirty="0">
                <a:solidFill>
                  <a:srgbClr val="C00000"/>
                </a:solidFill>
                <a:latin typeface="Gill Sans MT"/>
              </a:rPr>
              <a:t>Congrès chirurgicaux</a:t>
            </a:r>
            <a:endParaRPr lang="fr-FR" sz="1000" b="1" kern="0" dirty="0">
              <a:solidFill>
                <a:srgbClr val="002060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4246727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/>
          <p:cNvSpPr txBox="1">
            <a:spLocks/>
          </p:cNvSpPr>
          <p:nvPr/>
        </p:nvSpPr>
        <p:spPr>
          <a:xfrm>
            <a:off x="2566989" y="115889"/>
            <a:ext cx="7850187" cy="4333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b"/>
          <a:lstStyle/>
          <a:p>
            <a:pPr algn="ctr" defTabSz="914400"/>
            <a:r>
              <a:rPr lang="fr-F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/>
              </a:rPr>
              <a:t>SIMULATION: VALORISATION OF PEDAGOGICAL RESEARCH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40013" y="6021388"/>
            <a:ext cx="7848600" cy="3603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914400"/>
            <a:r>
              <a:rPr lang="fr-FR" sz="1200" b="1" i="1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C. Perrenot, M. Perez, N. Tran et al. </a:t>
            </a:r>
            <a:r>
              <a:rPr lang="en-US" sz="1200" b="1" i="1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The virtual reality simulator dV-Trainer(®) is a valid assessment tool for robotic surgical skills. </a:t>
            </a:r>
            <a:r>
              <a:rPr lang="fr-FR" sz="1200" b="1" i="1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Surg Endosc. 26(9):2587-93, 2012</a:t>
            </a:r>
            <a:endParaRPr lang="en-US" sz="1200" b="1" i="1">
              <a:solidFill>
                <a:srgbClr val="002060"/>
              </a:solidFill>
              <a:latin typeface="Gill Sans MT"/>
              <a:ea typeface="ＭＳ Ｐゴシック"/>
              <a:cs typeface="ＭＳ Ｐゴシック"/>
            </a:endParaRPr>
          </a:p>
        </p:txBody>
      </p:sp>
      <p:sp>
        <p:nvSpPr>
          <p:cNvPr id="2" name="Rectangle 11"/>
          <p:cNvSpPr/>
          <p:nvPr/>
        </p:nvSpPr>
        <p:spPr>
          <a:xfrm>
            <a:off x="2640013" y="6453188"/>
            <a:ext cx="7848600" cy="3603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914400"/>
            <a:r>
              <a:rPr lang="fr-FR" sz="1200" b="1" i="1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M. Perez, C. Perrenot, N. Tran et al. </a:t>
            </a:r>
            <a:r>
              <a:rPr lang="en-US" sz="1200" b="1" i="1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Prior experience in micro-surgery may improve the surgeon's performance in robotic surgical training. </a:t>
            </a:r>
            <a:r>
              <a:rPr lang="fr-FR" sz="1200" b="1" i="1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Int J Med Robot. 2013 Jun 3</a:t>
            </a:r>
            <a:endParaRPr lang="en-US" sz="1200" b="1" i="1">
              <a:solidFill>
                <a:srgbClr val="002060"/>
              </a:solidFill>
              <a:latin typeface="Gill Sans MT"/>
              <a:ea typeface="ＭＳ Ｐゴシック"/>
              <a:cs typeface="ＭＳ Ｐゴシック"/>
            </a:endParaRPr>
          </a:p>
        </p:txBody>
      </p:sp>
      <p:pic>
        <p:nvPicPr>
          <p:cNvPr id="45066" name="Image 14"/>
          <p:cNvPicPr>
            <a:picLocks noChangeAspect="1" noChangeArrowheads="1"/>
          </p:cNvPicPr>
          <p:nvPr/>
        </p:nvPicPr>
        <p:blipFill>
          <a:blip r:embed="rId2"/>
          <a:srcRect l="14734" t="34909" r="2605" b="24109"/>
          <a:stretch>
            <a:fillRect/>
          </a:stretch>
        </p:blipFill>
        <p:spPr bwMode="auto">
          <a:xfrm>
            <a:off x="5375275" y="836614"/>
            <a:ext cx="51435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12" descr="MRV-chirurgie_0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6550" y="549275"/>
            <a:ext cx="2698750" cy="1798638"/>
          </a:xfrm>
          <a:prstGeom prst="rect">
            <a:avLst/>
          </a:prstGeom>
          <a:noFill/>
        </p:spPr>
      </p:pic>
      <p:sp>
        <p:nvSpPr>
          <p:cNvPr id="3" name="Rectangle 11"/>
          <p:cNvSpPr/>
          <p:nvPr/>
        </p:nvSpPr>
        <p:spPr>
          <a:xfrm>
            <a:off x="3000376" y="2708276"/>
            <a:ext cx="4824413" cy="360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914400"/>
            <a:r>
              <a:rPr lang="fr-FR" sz="1200" b="1" i="1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Influence of simulation on </a:t>
            </a:r>
            <a:r>
              <a:rPr lang="fr-FR" sz="1200" b="1" i="1" dirty="0" err="1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learning</a:t>
            </a:r>
            <a:r>
              <a:rPr lang="fr-FR" sz="1200" b="1" i="1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 </a:t>
            </a:r>
            <a:r>
              <a:rPr lang="fr-FR" sz="1200" b="1" i="1" dirty="0" err="1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curve</a:t>
            </a:r>
            <a:endParaRPr lang="en-US" sz="1200" b="1" i="1" dirty="0">
              <a:solidFill>
                <a:srgbClr val="002060"/>
              </a:solidFill>
              <a:latin typeface="Gill Sans MT"/>
              <a:ea typeface="ＭＳ Ｐゴシック"/>
              <a:cs typeface="ＭＳ Ｐゴシック"/>
            </a:endParaRPr>
          </a:p>
        </p:txBody>
      </p:sp>
      <p:graphicFrame>
        <p:nvGraphicFramePr>
          <p:cNvPr id="6" name="Graphique 5"/>
          <p:cNvGraphicFramePr/>
          <p:nvPr/>
        </p:nvGraphicFramePr>
        <p:xfrm>
          <a:off x="3055218" y="3072507"/>
          <a:ext cx="6264696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5074" name="Picture 18" descr="MRV-chirurgie_03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95775" y="549275"/>
            <a:ext cx="2698750" cy="1798638"/>
          </a:xfrm>
          <a:prstGeom prst="rect">
            <a:avLst/>
          </a:prstGeom>
          <a:noFill/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5859E489-39D8-4892-9F89-ECADB5E1AB22}" type="slidenum">
              <a:rPr lang="fr-FR"/>
              <a:pPr defTabSz="914400">
                <a:defRPr/>
              </a:pPr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5085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Espace réservé du numéro de diapositive 4"/>
          <p:cNvSpPr txBox="1">
            <a:spLocks noGrp="1"/>
          </p:cNvSpPr>
          <p:nvPr/>
        </p:nvSpPr>
        <p:spPr bwMode="auto">
          <a:xfrm>
            <a:off x="10137775" y="6305550"/>
            <a:ext cx="45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8B9455A-0A40-4549-8D44-49A310590CEB}" type="slidenum">
              <a:rPr lang="fr-FR" sz="1200">
                <a:solidFill>
                  <a:srgbClr val="B6B6B6"/>
                </a:solidFill>
                <a:latin typeface="Gill Sans MT"/>
                <a:ea typeface="ＭＳ Ｐゴシック"/>
              </a:rPr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fr-FR" sz="1200">
              <a:solidFill>
                <a:srgbClr val="B6B6B6"/>
              </a:solidFill>
              <a:latin typeface="Gill Sans MT"/>
              <a:ea typeface="ＭＳ Ｐゴシック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19739" y="765176"/>
            <a:ext cx="4897437" cy="1368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Improving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safety</a:t>
            </a:r>
            <a:endParaRPr lang="fr-FR" b="1" dirty="0">
              <a:solidFill>
                <a:srgbClr val="002060"/>
              </a:solidFill>
              <a:latin typeface="Gill Sans MT"/>
              <a:ea typeface="ＭＳ Ｐゴシック"/>
              <a:cs typeface="ＭＳ Ｐゴシック"/>
            </a:endParaRP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Important </a:t>
            </a: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economic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 issue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Human factors as an important element of performance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 &amp; Certification of </a:t>
            </a: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skills</a:t>
            </a:r>
            <a:endParaRPr lang="fr-FR" b="1" dirty="0">
              <a:solidFill>
                <a:srgbClr val="002060"/>
              </a:solidFill>
              <a:latin typeface="Gill Sans MT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19739" y="3500439"/>
            <a:ext cx="4922837" cy="1152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srgbClr val="C9031F"/>
                </a:solidFill>
                <a:latin typeface="Gill Sans MT"/>
                <a:ea typeface="ＭＳ Ｐゴシック"/>
                <a:cs typeface="ＭＳ Ｐゴシック"/>
              </a:rPr>
              <a:t>USA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: Certification &amp; </a:t>
            </a: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Accreditation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 of </a:t>
            </a: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health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professionals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.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srgbClr val="C9031F"/>
                </a:solidFill>
                <a:latin typeface="Gill Sans MT"/>
                <a:ea typeface="ＭＳ Ｐゴシック"/>
                <a:cs typeface="ＭＳ Ｐゴシック"/>
              </a:rPr>
              <a:t>EUROPE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: </a:t>
            </a: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Recent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growing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awareness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 &amp; </a:t>
            </a: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Significant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inequality</a:t>
            </a:r>
            <a:endParaRPr lang="fr-FR" b="1" dirty="0">
              <a:solidFill>
                <a:srgbClr val="002060"/>
              </a:solidFill>
              <a:latin typeface="Gill Sans MT"/>
              <a:ea typeface="ＭＳ Ｐゴシック"/>
              <a:cs typeface="ＭＳ Ｐゴシック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66989" y="1304926"/>
            <a:ext cx="1944687" cy="57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srgbClr val="C00000"/>
                </a:solidFill>
                <a:latin typeface="Gill Sans MT"/>
                <a:ea typeface="ＭＳ Ｐゴシック"/>
                <a:cs typeface="ＭＳ Ｐゴシック"/>
              </a:rPr>
              <a:t>HIGH-RISK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srgbClr val="C00000"/>
                </a:solidFill>
                <a:latin typeface="Gill Sans MT"/>
                <a:ea typeface="ＭＳ Ｐゴシック"/>
                <a:cs typeface="ＭＳ Ｐゴシック"/>
              </a:rPr>
              <a:t>INDUSTRIES</a:t>
            </a:r>
          </a:p>
        </p:txBody>
      </p:sp>
      <p:cxnSp>
        <p:nvCxnSpPr>
          <p:cNvPr id="11" name="Connecteur droit avec flèche 10"/>
          <p:cNvCxnSpPr>
            <a:stCxn id="9" idx="3"/>
            <a:endCxn id="6" idx="1"/>
          </p:cNvCxnSpPr>
          <p:nvPr/>
        </p:nvCxnSpPr>
        <p:spPr>
          <a:xfrm>
            <a:off x="4512296" y="1450975"/>
            <a:ext cx="100764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66989" y="4005263"/>
            <a:ext cx="1944687" cy="576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srgbClr val="C00000"/>
                </a:solidFill>
                <a:latin typeface="Gill Sans MT"/>
                <a:ea typeface="ＭＳ Ｐゴシック"/>
                <a:cs typeface="ＭＳ Ｐゴシック"/>
              </a:rPr>
              <a:t>ACTUAL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srgbClr val="C00000"/>
                </a:solidFill>
                <a:latin typeface="Gill Sans MT"/>
                <a:ea typeface="ＭＳ Ｐゴシック"/>
                <a:cs typeface="ＭＳ Ｐゴシック"/>
              </a:rPr>
              <a:t>SITUATION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519739" y="5575300"/>
            <a:ext cx="4922837" cy="877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Emerging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development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.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Implementation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 of new </a:t>
            </a: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rules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 and best practice codes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519739" y="2930526"/>
            <a:ext cx="2592387" cy="57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srgbClr val="FF0000"/>
                </a:solidFill>
                <a:latin typeface="Gill Sans MT"/>
                <a:ea typeface="ＭＳ Ｐゴシック"/>
                <a:cs typeface="ＭＳ Ｐゴシック"/>
              </a:rPr>
              <a:t>USA &amp; EUROPE</a:t>
            </a:r>
            <a:endParaRPr lang="fr-FR" b="1" dirty="0">
              <a:solidFill>
                <a:srgbClr val="C00000"/>
              </a:solidFill>
              <a:latin typeface="Gill Sans MT"/>
              <a:ea typeface="ＭＳ Ｐゴシック"/>
              <a:cs typeface="ＭＳ Ｐゴシック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19739" y="4994276"/>
            <a:ext cx="2592387" cy="57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>
                <a:solidFill>
                  <a:srgbClr val="FF0000"/>
                </a:solidFill>
                <a:latin typeface="Gill Sans MT"/>
                <a:ea typeface="ＭＳ Ｐゴシック"/>
                <a:cs typeface="ＭＳ Ｐゴシック"/>
              </a:rPr>
              <a:t>FRANCE</a:t>
            </a:r>
            <a:endParaRPr lang="fr-FR" b="1">
              <a:solidFill>
                <a:srgbClr val="C00000"/>
              </a:solidFill>
              <a:latin typeface="Gill Sans MT"/>
              <a:ea typeface="ＭＳ Ｐゴシック"/>
              <a:cs typeface="ＭＳ Ｐゴシック"/>
            </a:endParaRPr>
          </a:p>
        </p:txBody>
      </p:sp>
      <p:cxnSp>
        <p:nvCxnSpPr>
          <p:cNvPr id="23" name="Connecteur en angle 22"/>
          <p:cNvCxnSpPr>
            <a:stCxn id="12" idx="3"/>
            <a:endCxn id="19" idx="1"/>
          </p:cNvCxnSpPr>
          <p:nvPr/>
        </p:nvCxnSpPr>
        <p:spPr>
          <a:xfrm flipV="1">
            <a:off x="4512296" y="3218012"/>
            <a:ext cx="1007752" cy="1075184"/>
          </a:xfrm>
          <a:prstGeom prst="bentConnector3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Connecteur en angle 24"/>
          <p:cNvCxnSpPr>
            <a:stCxn id="12" idx="3"/>
            <a:endCxn id="21" idx="1"/>
          </p:cNvCxnSpPr>
          <p:nvPr/>
        </p:nvCxnSpPr>
        <p:spPr>
          <a:xfrm>
            <a:off x="4512297" y="4293196"/>
            <a:ext cx="1007727" cy="989732"/>
          </a:xfrm>
          <a:prstGeom prst="bentConnector3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7904" name="Picture 14" descr="aerodynamic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38413" y="1951039"/>
            <a:ext cx="228600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2566989" y="115889"/>
            <a:ext cx="7850187" cy="4333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SIMULATION: NEW PEDAGOGICAL STRATEGY?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9FEB587-C1E5-45A2-B91A-1EF29E98BE62}" type="slidenum">
              <a:rPr lang="fr-FR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732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9" grpId="0" animBg="1"/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9" name="Picture 9" descr="figenia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35850" y="765175"/>
            <a:ext cx="3232150" cy="1798638"/>
          </a:xfrm>
          <a:prstGeom prst="rect">
            <a:avLst/>
          </a:prstGeom>
          <a:noFill/>
        </p:spPr>
      </p:pic>
      <p:graphicFrame>
        <p:nvGraphicFramePr>
          <p:cNvPr id="40965" name="Object 5"/>
          <p:cNvGraphicFramePr>
            <a:graphicFrameLocks noChangeAspect="1"/>
          </p:cNvGraphicFramePr>
          <p:nvPr/>
        </p:nvGraphicFramePr>
        <p:xfrm>
          <a:off x="6672264" y="3040064"/>
          <a:ext cx="3781425" cy="256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Project" r:id="rId3" imgW="3781473" imgH="2562320" progId="Prism4.Document">
                  <p:embed/>
                </p:oleObj>
              </mc:Choice>
              <mc:Fallback>
                <p:oleObj name="Prism Project" r:id="rId3" imgW="3781473" imgH="2562320" progId="Prism4.Document">
                  <p:embed/>
                  <p:pic>
                    <p:nvPicPr>
                      <p:cNvPr id="4096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2264" y="3040064"/>
                        <a:ext cx="3781425" cy="256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6" name="Object 6"/>
          <p:cNvGraphicFramePr>
            <a:graphicFrameLocks noChangeAspect="1"/>
          </p:cNvGraphicFramePr>
          <p:nvPr/>
        </p:nvGraphicFramePr>
        <p:xfrm>
          <a:off x="2711450" y="2549525"/>
          <a:ext cx="3867150" cy="354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Project" r:id="rId5" imgW="3867150" imgH="3543443" progId="Prism4.Document">
                  <p:embed/>
                </p:oleObj>
              </mc:Choice>
              <mc:Fallback>
                <p:oleObj name="Prism Project" r:id="rId5" imgW="3867150" imgH="3543443" progId="Prism4.Document">
                  <p:embed/>
                  <p:pic>
                    <p:nvPicPr>
                      <p:cNvPr id="4096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1450" y="2549525"/>
                        <a:ext cx="3867150" cy="354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67" name="Picture 7" descr="figenia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67263" y="765175"/>
            <a:ext cx="3173412" cy="17986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640013" y="6308726"/>
            <a:ext cx="7848600" cy="360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914400"/>
            <a:r>
              <a:rPr lang="fr-FR" sz="1200" b="1" i="1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D. Joseph &amp; N. </a:t>
            </a:r>
            <a:r>
              <a:rPr lang="fr-FR" sz="1200" b="1" i="1" dirty="0" err="1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Tran</a:t>
            </a:r>
            <a:r>
              <a:rPr lang="fr-FR" sz="1200" b="1" i="1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. </a:t>
            </a:r>
            <a:r>
              <a:rPr lang="fr-FR" sz="1200" b="1" i="1" dirty="0" err="1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Validity</a:t>
            </a:r>
            <a:r>
              <a:rPr lang="fr-FR" sz="1200" b="1" i="1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 of </a:t>
            </a:r>
            <a:r>
              <a:rPr lang="fr-FR" sz="1200" b="1" i="1" dirty="0" err="1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Virteasy</a:t>
            </a:r>
            <a:r>
              <a:rPr lang="fr-FR" sz="1200" b="1" i="1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 simulator in </a:t>
            </a:r>
            <a:r>
              <a:rPr lang="fr-FR" sz="1200" b="1" i="1" dirty="0" err="1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implantology</a:t>
            </a:r>
            <a:r>
              <a:rPr lang="fr-FR" sz="1200" b="1" i="1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, 2013 </a:t>
            </a:r>
          </a:p>
        </p:txBody>
      </p:sp>
      <p:pic>
        <p:nvPicPr>
          <p:cNvPr id="40971" name="Picture 11" descr="MRV-chirurgie_01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33650" y="765175"/>
            <a:ext cx="2698750" cy="1798638"/>
          </a:xfrm>
          <a:prstGeom prst="rect">
            <a:avLst/>
          </a:prstGeom>
          <a:noFill/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2566989" y="115889"/>
            <a:ext cx="7850187" cy="4333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b"/>
          <a:lstStyle/>
          <a:p>
            <a:pPr algn="ctr" defTabSz="914400"/>
            <a:r>
              <a:rPr lang="fr-F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/>
              </a:rPr>
              <a:t>SIMULATION: VALORISATION OF PEDAGOGICAL RESEARCH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5859E489-39D8-4892-9F89-ECADB5E1AB22}" type="slidenum">
              <a:rPr lang="fr-FR"/>
              <a:pPr defTabSz="914400">
                <a:defRPr/>
              </a:pPr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08542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7EE7D-9B9D-4C3B-B3FE-05D1CFBF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 cap="none" dirty="0"/>
              <a:t>Présentation du Projet</a:t>
            </a:r>
            <a:endParaRPr lang="fr-FR" sz="1600" cap="non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7DEAAE-A47E-4DE6-A91D-633ED3A42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fr-FR" noProof="0" smtClean="0"/>
              <a:pPr rtl="0"/>
              <a:t>31</a:t>
            </a:fld>
            <a:endParaRPr lang="fr-FR" noProof="0"/>
          </a:p>
        </p:txBody>
      </p:sp>
      <p:pic>
        <p:nvPicPr>
          <p:cNvPr id="3" name="object 2">
            <a:extLst>
              <a:ext uri="{FF2B5EF4-FFF2-40B4-BE49-F238E27FC236}">
                <a16:creationId xmlns:a16="http://schemas.microsoft.com/office/drawing/2014/main" id="{83768E5C-98AA-8956-61AF-B98EB7E4DCC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478" y="2436513"/>
            <a:ext cx="4947034" cy="3466138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39AC94DE-8A31-2C0B-1E8F-B7F40261EB4D}"/>
              </a:ext>
            </a:extLst>
          </p:cNvPr>
          <p:cNvGrpSpPr/>
          <p:nvPr/>
        </p:nvGrpSpPr>
        <p:grpSpPr>
          <a:xfrm>
            <a:off x="6293682" y="1859720"/>
            <a:ext cx="5195524" cy="1877535"/>
            <a:chOff x="291721" y="3482924"/>
            <a:chExt cx="9372783" cy="3387094"/>
          </a:xfrm>
        </p:grpSpPr>
        <p:pic>
          <p:nvPicPr>
            <p:cNvPr id="6" name="Picture 2" descr="POLITIQUE. Et le nouveau logo de la région Grand-Est sera ...">
              <a:extLst>
                <a:ext uri="{FF2B5EF4-FFF2-40B4-BE49-F238E27FC236}">
                  <a16:creationId xmlns:a16="http://schemas.microsoft.com/office/drawing/2014/main" id="{25601102-2157-B841-57D0-F6109FB47D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3422" y="3482924"/>
              <a:ext cx="2778046" cy="1075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GRAND NANCY">
              <a:extLst>
                <a:ext uri="{FF2B5EF4-FFF2-40B4-BE49-F238E27FC236}">
                  <a16:creationId xmlns:a16="http://schemas.microsoft.com/office/drawing/2014/main" id="{AC600959-08FD-093C-0B06-661F368958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91721" y="3482924"/>
              <a:ext cx="2473700" cy="1075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6" descr="Dombasle-sur-Meurthe - Site officiel de la commune">
              <a:extLst>
                <a:ext uri="{FF2B5EF4-FFF2-40B4-BE49-F238E27FC236}">
                  <a16:creationId xmlns:a16="http://schemas.microsoft.com/office/drawing/2014/main" id="{AD55C0C4-638A-431C-7A37-31A38DCC64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323" y="4746369"/>
              <a:ext cx="1075041" cy="1075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8">
              <a:extLst>
                <a:ext uri="{FF2B5EF4-FFF2-40B4-BE49-F238E27FC236}">
                  <a16:creationId xmlns:a16="http://schemas.microsoft.com/office/drawing/2014/main" id="{EED1E48C-67FE-140D-E3D0-2184BA523D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4626" y="6171863"/>
              <a:ext cx="1955446" cy="698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8" descr="Plus qu'une semaine pour candidater à la e-bourse aux jobs d'été ! - Ville d 'Épinal">
              <a:extLst>
                <a:ext uri="{FF2B5EF4-FFF2-40B4-BE49-F238E27FC236}">
                  <a16:creationId xmlns:a16="http://schemas.microsoft.com/office/drawing/2014/main" id="{5D1CE89D-FEAA-311C-8338-BE8E4DFE8A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1922" y="6098786"/>
              <a:ext cx="1267721" cy="642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8B8CDEE-A26C-B2D4-26F4-FC3CF3C46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7551" y="4694281"/>
              <a:ext cx="939429" cy="1134944"/>
            </a:xfrm>
            <a:prstGeom prst="rect">
              <a:avLst/>
            </a:prstGeom>
          </p:spPr>
        </p:pic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925E4E97-9857-4DBB-E825-56DB1017BA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7774" y="4677748"/>
              <a:ext cx="1051299" cy="1289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THIONVILLE : Pour sauver une vie, chaque minute compte ! | D+ Services">
              <a:extLst>
                <a:ext uri="{FF2B5EF4-FFF2-40B4-BE49-F238E27FC236}">
                  <a16:creationId xmlns:a16="http://schemas.microsoft.com/office/drawing/2014/main" id="{6BB1F762-713B-7109-5F8C-F91C60C199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5465" y="4746369"/>
              <a:ext cx="1075041" cy="1075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Image 16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CB4B6D86-5048-80FB-7AFB-ADA00EB50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0947" y="5068507"/>
              <a:ext cx="2093557" cy="812997"/>
            </a:xfrm>
            <a:prstGeom prst="rect">
              <a:avLst/>
            </a:prstGeom>
          </p:spPr>
        </p:pic>
        <p:pic>
          <p:nvPicPr>
            <p:cNvPr id="18" name="Image 17" descr="Une image contenant texte, clipart&#10;&#10;Description générée automatiquement">
              <a:extLst>
                <a:ext uri="{FF2B5EF4-FFF2-40B4-BE49-F238E27FC236}">
                  <a16:creationId xmlns:a16="http://schemas.microsoft.com/office/drawing/2014/main" id="{56B65952-C1C6-24C9-944C-2DE767500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1514" y="5068507"/>
              <a:ext cx="1954800" cy="752903"/>
            </a:xfrm>
            <a:prstGeom prst="rect">
              <a:avLst/>
            </a:prstGeom>
          </p:spPr>
        </p:pic>
        <p:pic>
          <p:nvPicPr>
            <p:cNvPr id="19" name="Image 10" descr="Image de la marque">
              <a:extLst>
                <a:ext uri="{FF2B5EF4-FFF2-40B4-BE49-F238E27FC236}">
                  <a16:creationId xmlns:a16="http://schemas.microsoft.com/office/drawing/2014/main" id="{646B375F-6726-7E10-5553-F589712B59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1514" y="3628404"/>
              <a:ext cx="3658482" cy="812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69A49452-124F-E7FD-B0B8-4071CE857A2C}"/>
              </a:ext>
            </a:extLst>
          </p:cNvPr>
          <p:cNvGrpSpPr/>
          <p:nvPr/>
        </p:nvGrpSpPr>
        <p:grpSpPr>
          <a:xfrm>
            <a:off x="6441418" y="4788897"/>
            <a:ext cx="4900052" cy="1685230"/>
            <a:chOff x="269886" y="2904034"/>
            <a:chExt cx="11957858" cy="4112557"/>
          </a:xfrm>
        </p:grpSpPr>
        <p:pic>
          <p:nvPicPr>
            <p:cNvPr id="21" name="Picture 2" descr="Hitachi Logo : histoire, signification de l&amp;#39;emblème">
              <a:extLst>
                <a:ext uri="{FF2B5EF4-FFF2-40B4-BE49-F238E27FC236}">
                  <a16:creationId xmlns:a16="http://schemas.microsoft.com/office/drawing/2014/main" id="{B1287AF0-1162-8799-408A-D7C7403335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86" y="3595421"/>
              <a:ext cx="2220523" cy="1249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0" descr="Siemens Healthineers France">
              <a:extLst>
                <a:ext uri="{FF2B5EF4-FFF2-40B4-BE49-F238E27FC236}">
                  <a16:creationId xmlns:a16="http://schemas.microsoft.com/office/drawing/2014/main" id="{66760722-B138-6BED-4348-FA7D480DB8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69886" y="4641660"/>
              <a:ext cx="2494566" cy="679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Image 22" descr="Une image contenant meubles, table, tabouret, horloge&#10;&#10;Description générée automatiquement">
              <a:extLst>
                <a:ext uri="{FF2B5EF4-FFF2-40B4-BE49-F238E27FC236}">
                  <a16:creationId xmlns:a16="http://schemas.microsoft.com/office/drawing/2014/main" id="{C50AA44F-411B-D48F-62F9-C7CE03767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7988" y="4561488"/>
              <a:ext cx="2791004" cy="679118"/>
            </a:xfrm>
            <a:prstGeom prst="rect">
              <a:avLst/>
            </a:prstGeom>
          </p:spPr>
        </p:pic>
        <p:pic>
          <p:nvPicPr>
            <p:cNvPr id="24" name="Picture 52" descr="ECVS - European College of Veterinary Surgeons">
              <a:extLst>
                <a:ext uri="{FF2B5EF4-FFF2-40B4-BE49-F238E27FC236}">
                  <a16:creationId xmlns:a16="http://schemas.microsoft.com/office/drawing/2014/main" id="{791427A8-8E74-25EA-F0C1-B61ABBAFA2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86" y="5558942"/>
              <a:ext cx="1821900" cy="937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InSimo Ressources Presse - Articles, Medias, Kit de presse">
              <a:extLst>
                <a:ext uri="{FF2B5EF4-FFF2-40B4-BE49-F238E27FC236}">
                  <a16:creationId xmlns:a16="http://schemas.microsoft.com/office/drawing/2014/main" id="{32F5BCF9-11BB-9E64-65A3-2D969DBE52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630" y="5386424"/>
              <a:ext cx="1083615" cy="1061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3D Systems Sells Medical Simulation Business To Surgical Science Sweden -  Medical Product Outsourcing">
              <a:extLst>
                <a:ext uri="{FF2B5EF4-FFF2-40B4-BE49-F238E27FC236}">
                  <a16:creationId xmlns:a16="http://schemas.microsoft.com/office/drawing/2014/main" id="{67D86754-7D9A-114D-183A-9CDE12FB37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69288" y="2904034"/>
              <a:ext cx="5258456" cy="1463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62" descr="Assurance Animaux - Mutuelle Santé Chien et Chat : SantéVet">
              <a:extLst>
                <a:ext uri="{FF2B5EF4-FFF2-40B4-BE49-F238E27FC236}">
                  <a16:creationId xmlns:a16="http://schemas.microsoft.com/office/drawing/2014/main" id="{CE8F2B65-4C4E-C040-A7A8-2DE3CE39FE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6942" y="4932334"/>
              <a:ext cx="1800188" cy="730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C504A1B1-E27F-FE1A-8D4E-453EA90C5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3997" y="4901047"/>
              <a:ext cx="878006" cy="886609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02EB5FD9-BDB8-7975-090F-8C73E8B5B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1197" y="5917174"/>
              <a:ext cx="1629360" cy="54774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70" descr="Twin Medical | INVIVOX">
              <a:extLst>
                <a:ext uri="{FF2B5EF4-FFF2-40B4-BE49-F238E27FC236}">
                  <a16:creationId xmlns:a16="http://schemas.microsoft.com/office/drawing/2014/main" id="{DACC2D2D-F49D-A7F2-0392-AC86DD5928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3997" y="5827373"/>
              <a:ext cx="885448" cy="885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8">
              <a:extLst>
                <a:ext uri="{FF2B5EF4-FFF2-40B4-BE49-F238E27FC236}">
                  <a16:creationId xmlns:a16="http://schemas.microsoft.com/office/drawing/2014/main" id="{5B7EAE43-954A-F54F-4E8F-0C044544FE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244" y="3239938"/>
              <a:ext cx="2277636" cy="378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918E44A4-C73E-17A1-C93B-92E580BBD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8892" y="3683158"/>
              <a:ext cx="2177804" cy="769491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0EBD2CEF-AA4E-3F8F-9936-55F4D893F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9957" y="3683158"/>
              <a:ext cx="1998804" cy="729177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2074916D-A6AB-3FA7-6013-E406EC053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1820" y="4015664"/>
              <a:ext cx="2100044" cy="422342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9D065065-C3A6-83ED-ABD2-04E011795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8695" y="4932334"/>
              <a:ext cx="1462765" cy="631805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16CB64B5-D58F-37C0-1AE2-D8D357C92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8695" y="5523602"/>
              <a:ext cx="1990652" cy="1492989"/>
            </a:xfrm>
            <a:prstGeom prst="rect">
              <a:avLst/>
            </a:prstGeom>
          </p:spPr>
        </p:pic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BEC2C5A8-AE92-AF04-79DD-EE446B17E11B}"/>
              </a:ext>
            </a:extLst>
          </p:cNvPr>
          <p:cNvGrpSpPr/>
          <p:nvPr/>
        </p:nvGrpSpPr>
        <p:grpSpPr>
          <a:xfrm>
            <a:off x="6290054" y="3309746"/>
            <a:ext cx="5320754" cy="1543766"/>
            <a:chOff x="157932" y="3312925"/>
            <a:chExt cx="11890577" cy="3449937"/>
          </a:xfrm>
        </p:grpSpPr>
        <p:pic>
          <p:nvPicPr>
            <p:cNvPr id="49" name="Picture 64" descr="Translational Medicine Institute: Commercialization">
              <a:extLst>
                <a:ext uri="{FF2B5EF4-FFF2-40B4-BE49-F238E27FC236}">
                  <a16:creationId xmlns:a16="http://schemas.microsoft.com/office/drawing/2014/main" id="{143F992D-D9BE-C073-47C6-7AE6E0C311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040" y="3312925"/>
              <a:ext cx="2291255" cy="1322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Image 49" descr="Une image contenant dessin&#10;&#10;Description générée automatiquement">
              <a:extLst>
                <a:ext uri="{FF2B5EF4-FFF2-40B4-BE49-F238E27FC236}">
                  <a16:creationId xmlns:a16="http://schemas.microsoft.com/office/drawing/2014/main" id="{27134474-82F6-D5E1-6BF7-5155AB9AC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1020" y="3462355"/>
              <a:ext cx="2212427" cy="961589"/>
            </a:xfrm>
            <a:prstGeom prst="rect">
              <a:avLst/>
            </a:prstGeom>
          </p:spPr>
        </p:pic>
        <p:pic>
          <p:nvPicPr>
            <p:cNvPr id="51" name="Image 50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D0C365E8-783B-A611-D5A0-7FDD0DAAC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0961" y="4610856"/>
              <a:ext cx="2755489" cy="912684"/>
            </a:xfrm>
            <a:prstGeom prst="rect">
              <a:avLst/>
            </a:prstGeom>
          </p:spPr>
        </p:pic>
        <p:pic>
          <p:nvPicPr>
            <p:cNvPr id="52" name="Picture 60" descr="ECVS - European College of Veterinary Surgeons">
              <a:extLst>
                <a:ext uri="{FF2B5EF4-FFF2-40B4-BE49-F238E27FC236}">
                  <a16:creationId xmlns:a16="http://schemas.microsoft.com/office/drawing/2014/main" id="{E92BC006-6C3D-AC99-EA1D-D40A0F92AE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932" y="4715958"/>
              <a:ext cx="2541495" cy="713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" descr="IVC Evidensia Academy France">
              <a:extLst>
                <a:ext uri="{FF2B5EF4-FFF2-40B4-BE49-F238E27FC236}">
                  <a16:creationId xmlns:a16="http://schemas.microsoft.com/office/drawing/2014/main" id="{3BB0C207-E3DC-99D5-8E5C-0CCBABDC34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053" y="4668706"/>
              <a:ext cx="2305326" cy="616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Image 53" descr="Une image contenant pièce, dessin&#10;&#10;Description générée automatiquement">
              <a:extLst>
                <a:ext uri="{FF2B5EF4-FFF2-40B4-BE49-F238E27FC236}">
                  <a16:creationId xmlns:a16="http://schemas.microsoft.com/office/drawing/2014/main" id="{CCBCD9C2-9BA7-72B1-EE6C-C0AE31FE1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501" y="5590971"/>
              <a:ext cx="1020267" cy="1046295"/>
            </a:xfrm>
            <a:prstGeom prst="ellipse">
              <a:avLst/>
            </a:prstGeom>
          </p:spPr>
        </p:pic>
        <p:pic>
          <p:nvPicPr>
            <p:cNvPr id="55" name="Picture 58" descr="Aucune description disponible.">
              <a:extLst>
                <a:ext uri="{FF2B5EF4-FFF2-40B4-BE49-F238E27FC236}">
                  <a16:creationId xmlns:a16="http://schemas.microsoft.com/office/drawing/2014/main" id="{DD12DAC1-245F-FE2E-FA61-C75ED9560B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0685" y="5465377"/>
              <a:ext cx="1297485" cy="1297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12F94C6B-9642-DCC4-E8F8-09198E005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16450" y="5241802"/>
              <a:ext cx="1571336" cy="1306630"/>
            </a:xfrm>
            <a:prstGeom prst="rect">
              <a:avLst/>
            </a:prstGeom>
          </p:spPr>
        </p:pic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FD43CAA6-E791-7559-1C62-6A0790FA7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8228" y="5762204"/>
              <a:ext cx="4450681" cy="616170"/>
            </a:xfrm>
            <a:prstGeom prst="rect">
              <a:avLst/>
            </a:prstGeom>
          </p:spPr>
        </p:pic>
        <p:pic>
          <p:nvPicPr>
            <p:cNvPr id="58" name="Picture 42" descr="HelpMeSee - HelpMeSee Homepage">
              <a:extLst>
                <a:ext uri="{FF2B5EF4-FFF2-40B4-BE49-F238E27FC236}">
                  <a16:creationId xmlns:a16="http://schemas.microsoft.com/office/drawing/2014/main" id="{0D261774-214D-037E-CAD5-07118D6595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5824" y="5258808"/>
              <a:ext cx="2082685" cy="503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Image 58" descr="Une image contenant texte, tableau blanc&#10;&#10;Description générée automatiquement">
              <a:extLst>
                <a:ext uri="{FF2B5EF4-FFF2-40B4-BE49-F238E27FC236}">
                  <a16:creationId xmlns:a16="http://schemas.microsoft.com/office/drawing/2014/main" id="{3E85AB27-0456-E087-96F8-3DBA61D15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0961" y="3485460"/>
              <a:ext cx="920283" cy="977405"/>
            </a:xfrm>
            <a:prstGeom prst="rect">
              <a:avLst/>
            </a:prstGeom>
          </p:spPr>
        </p:pic>
      </p:grp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1EE592FA-815A-99FB-2661-653B603BE3BD}"/>
              </a:ext>
            </a:extLst>
          </p:cNvPr>
          <p:cNvCxnSpPr>
            <a:cxnSpLocks/>
          </p:cNvCxnSpPr>
          <p:nvPr/>
        </p:nvCxnSpPr>
        <p:spPr>
          <a:xfrm flipV="1">
            <a:off x="5162550" y="2647950"/>
            <a:ext cx="1127504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AC7D7194-5B83-80DA-6277-D5C3FCBC2966}"/>
              </a:ext>
            </a:extLst>
          </p:cNvPr>
          <p:cNvCxnSpPr>
            <a:cxnSpLocks/>
          </p:cNvCxnSpPr>
          <p:nvPr/>
        </p:nvCxnSpPr>
        <p:spPr>
          <a:xfrm>
            <a:off x="5429250" y="4192148"/>
            <a:ext cx="787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61CECDB4-6313-71D6-0C9D-D2745370EF16}"/>
              </a:ext>
            </a:extLst>
          </p:cNvPr>
          <p:cNvCxnSpPr>
            <a:cxnSpLocks/>
          </p:cNvCxnSpPr>
          <p:nvPr/>
        </p:nvCxnSpPr>
        <p:spPr>
          <a:xfrm>
            <a:off x="5162550" y="5244417"/>
            <a:ext cx="1219200" cy="144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92089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7EE7D-9B9D-4C3B-B3FE-05D1CFBF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 cap="none" dirty="0"/>
              <a:t>Le projet : Présentation</a:t>
            </a:r>
            <a:endParaRPr lang="fr-FR" sz="1600" cap="non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7DEAAE-A47E-4DE6-A91D-633ED3A42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fr-FR" noProof="0" smtClean="0"/>
              <a:pPr rtl="0"/>
              <a:t>32</a:t>
            </a:fld>
            <a:endParaRPr lang="fr-FR" noProof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B2D3F72E-50F9-4B2D-B74D-06566F52878E}"/>
              </a:ext>
            </a:extLst>
          </p:cNvPr>
          <p:cNvSpPr txBox="1">
            <a:spLocks/>
          </p:cNvSpPr>
          <p:nvPr/>
        </p:nvSpPr>
        <p:spPr>
          <a:xfrm>
            <a:off x="581192" y="1845090"/>
            <a:ext cx="5514808" cy="4310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>
                <a:solidFill>
                  <a:srgbClr val="132648"/>
                </a:solidFill>
              </a:rPr>
              <a:t>Le lieu : Pôle Agricole, commune de Pixérécourt, Meurthe-et-Moselle, France</a:t>
            </a:r>
          </a:p>
          <a:p>
            <a:r>
              <a:rPr lang="fr-FR" sz="2000" b="1" dirty="0">
                <a:solidFill>
                  <a:srgbClr val="132648"/>
                </a:solidFill>
              </a:rPr>
              <a:t>Un plateau technique de 4 000 m² scindé en 2 unités :</a:t>
            </a:r>
          </a:p>
          <a:p>
            <a:pPr lvl="1"/>
            <a:r>
              <a:rPr lang="fr-FR" sz="1800" b="1" dirty="0">
                <a:solidFill>
                  <a:srgbClr val="132648"/>
                </a:solidFill>
              </a:rPr>
              <a:t>Le Drylab :  un centre de formation à rayonnement international (Château de Pixérécourt 3 000 m²) </a:t>
            </a:r>
          </a:p>
          <a:p>
            <a:pPr lvl="1"/>
            <a:r>
              <a:rPr lang="fr-FR" sz="1800" b="1" dirty="0">
                <a:solidFill>
                  <a:srgbClr val="132648"/>
                </a:solidFill>
              </a:rPr>
              <a:t>Le Wetlab : une clinique vétérinaire de pointe (construction d’une unité de 1 000 m²) </a:t>
            </a:r>
          </a:p>
          <a:p>
            <a:r>
              <a:rPr lang="fr-FR" sz="2000" b="1" dirty="0">
                <a:solidFill>
                  <a:srgbClr val="132648"/>
                </a:solidFill>
              </a:rPr>
              <a:t>Continuité des formations organisée actuellement dans les locaux de l’Ecole de chirurgie de Nancy </a:t>
            </a:r>
            <a:endParaRPr lang="fr-FR" sz="2000" dirty="0">
              <a:solidFill>
                <a:srgbClr val="132648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DBDA89C-82C0-ADA7-F28C-7F86DDC00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170" y="1861846"/>
            <a:ext cx="4309200" cy="43092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AF30139-86E3-AB0E-80A6-9658410F19D6}"/>
              </a:ext>
            </a:extLst>
          </p:cNvPr>
          <p:cNvSpPr txBox="1"/>
          <p:nvPr/>
        </p:nvSpPr>
        <p:spPr>
          <a:xfrm>
            <a:off x="3473423" y="5878985"/>
            <a:ext cx="52451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</a:rPr>
              <a:t>Ouverture prévue en 2024</a:t>
            </a:r>
          </a:p>
        </p:txBody>
      </p:sp>
    </p:spTree>
    <p:extLst>
      <p:ext uri="{BB962C8B-B14F-4D97-AF65-F5344CB8AC3E}">
        <p14:creationId xmlns:p14="http://schemas.microsoft.com/office/powerpoint/2010/main" val="39383404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2">
            <a:extLst>
              <a:ext uri="{FF2B5EF4-FFF2-40B4-BE49-F238E27FC236}">
                <a16:creationId xmlns:a16="http://schemas.microsoft.com/office/drawing/2014/main" id="{10B4B975-78F1-2FFE-FE91-F696156A78E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4800" y="1844532"/>
            <a:ext cx="9042400" cy="431131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89C4374-3330-4AF9-BC3B-16842D2B0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fr-FR" cap="none" dirty="0"/>
              <a:t>FIRST INTERNATIONAL TRAINING CENTER WITH GROUND-BREAKING TECHNIQUES/ TECHNOLOGIES/ INDUSTRAIL COLLABORATION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BFF4F44-8CE1-1595-6AF7-15640D5088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76" y="6015458"/>
            <a:ext cx="1801830" cy="602956"/>
          </a:xfrm>
          <a:prstGeom prst="rect">
            <a:avLst/>
          </a:prstGeom>
        </p:spPr>
      </p:pic>
      <p:pic>
        <p:nvPicPr>
          <p:cNvPr id="9" name="Picture 4" descr="Résultat de recherche d'images pour &quot;c2ime&quot;">
            <a:extLst>
              <a:ext uri="{FF2B5EF4-FFF2-40B4-BE49-F238E27FC236}">
                <a16:creationId xmlns:a16="http://schemas.microsoft.com/office/drawing/2014/main" id="{FAE252E8-B40A-B856-52FC-846E56620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57819" y="6055433"/>
            <a:ext cx="1591805" cy="60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0069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7EE7D-9B9D-4C3B-B3FE-05D1CFBF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 cap="none" dirty="0"/>
              <a:t>Le projet : Présentation</a:t>
            </a:r>
            <a:endParaRPr lang="fr-FR" sz="1600" cap="non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7DEAAE-A47E-4DE6-A91D-633ED3A42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fr-FR" noProof="0" smtClean="0"/>
              <a:pPr rtl="0"/>
              <a:t>34</a:t>
            </a:fld>
            <a:endParaRPr lang="fr-FR" noProof="0"/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181F535F-0041-661A-C72E-89E3009DE0D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017" y="1844842"/>
            <a:ext cx="10093965" cy="447209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6635E8C-4222-AC01-EB59-0C8B0F1A62AA}"/>
              </a:ext>
            </a:extLst>
          </p:cNvPr>
          <p:cNvSpPr txBox="1"/>
          <p:nvPr/>
        </p:nvSpPr>
        <p:spPr>
          <a:xfrm>
            <a:off x="9756324" y="6316936"/>
            <a:ext cx="13866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Non </a:t>
            </a:r>
            <a:r>
              <a:rPr lang="fr-FR" sz="800" dirty="0" err="1"/>
              <a:t>contractual</a:t>
            </a:r>
            <a:r>
              <a:rPr lang="fr-FR" sz="800" dirty="0"/>
              <a:t> photos</a:t>
            </a:r>
          </a:p>
        </p:txBody>
      </p:sp>
    </p:spTree>
    <p:extLst>
      <p:ext uri="{BB962C8B-B14F-4D97-AF65-F5344CB8AC3E}">
        <p14:creationId xmlns:p14="http://schemas.microsoft.com/office/powerpoint/2010/main" val="12082272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7EE7D-9B9D-4C3B-B3FE-05D1CFBF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 cap="none" dirty="0"/>
              <a:t>Le projet : Présentation</a:t>
            </a:r>
            <a:endParaRPr lang="fr-FR" sz="1600" cap="non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7DEAAE-A47E-4DE6-A91D-633ED3A42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fr-FR" noProof="0" smtClean="0"/>
              <a:pPr rtl="0"/>
              <a:t>35</a:t>
            </a:fld>
            <a:endParaRPr lang="fr-FR" noProof="0"/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181F535F-0041-661A-C72E-89E3009DE0D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8513" y="1812114"/>
            <a:ext cx="9074973" cy="450482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6635E8C-4222-AC01-EB59-0C8B0F1A62AA}"/>
              </a:ext>
            </a:extLst>
          </p:cNvPr>
          <p:cNvSpPr txBox="1"/>
          <p:nvPr/>
        </p:nvSpPr>
        <p:spPr>
          <a:xfrm>
            <a:off x="9756324" y="6316936"/>
            <a:ext cx="13866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Non </a:t>
            </a:r>
            <a:r>
              <a:rPr lang="fr-FR" sz="800" dirty="0" err="1"/>
              <a:t>contractual</a:t>
            </a:r>
            <a:r>
              <a:rPr lang="fr-FR" sz="800" dirty="0"/>
              <a:t> photos</a:t>
            </a:r>
          </a:p>
        </p:txBody>
      </p:sp>
    </p:spTree>
    <p:extLst>
      <p:ext uri="{BB962C8B-B14F-4D97-AF65-F5344CB8AC3E}">
        <p14:creationId xmlns:p14="http://schemas.microsoft.com/office/powerpoint/2010/main" val="38842187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9C4374-3330-4AF9-BC3B-16842D2B0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fr-FR" cap="none" dirty="0"/>
              <a:t>FIRST INTERNATIONAL TRAINING CENTER WITH GROUND-BREAKING TECHNIQUES/ TECHNOLOGIES/ INDUSTRAIL COLLABORATION</a:t>
            </a:r>
          </a:p>
        </p:txBody>
      </p:sp>
      <p:pic>
        <p:nvPicPr>
          <p:cNvPr id="10" name="object 2">
            <a:extLst>
              <a:ext uri="{FF2B5EF4-FFF2-40B4-BE49-F238E27FC236}">
                <a16:creationId xmlns:a16="http://schemas.microsoft.com/office/drawing/2014/main" id="{3B16D06D-7CAD-6824-3C6A-4DB0607FFA5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3361" y="1824231"/>
            <a:ext cx="9345277" cy="433161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BFF4F44-8CE1-1595-6AF7-15640D5088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76" y="6015458"/>
            <a:ext cx="1801830" cy="602956"/>
          </a:xfrm>
          <a:prstGeom prst="rect">
            <a:avLst/>
          </a:prstGeom>
        </p:spPr>
      </p:pic>
      <p:pic>
        <p:nvPicPr>
          <p:cNvPr id="9" name="Picture 4" descr="Résultat de recherche d'images pour &quot;c2ime&quot;">
            <a:extLst>
              <a:ext uri="{FF2B5EF4-FFF2-40B4-BE49-F238E27FC236}">
                <a16:creationId xmlns:a16="http://schemas.microsoft.com/office/drawing/2014/main" id="{FAE252E8-B40A-B856-52FC-846E56620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57819" y="6055433"/>
            <a:ext cx="1591805" cy="60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9734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2">
            <a:extLst>
              <a:ext uri="{FF2B5EF4-FFF2-40B4-BE49-F238E27FC236}">
                <a16:creationId xmlns:a16="http://schemas.microsoft.com/office/drawing/2014/main" id="{DC593DB0-6F92-2080-5785-D12325F7A03B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1260" y="1809750"/>
            <a:ext cx="8483964" cy="424568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89C4374-3330-4AF9-BC3B-16842D2B0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fr-FR" cap="none" dirty="0"/>
              <a:t>FIRST INTERNATIONAL TRAINING CENTER WITH R&amp;D &amp; VET START-UPS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BFF4F44-8CE1-1595-6AF7-15640D5088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76" y="6015458"/>
            <a:ext cx="1801830" cy="602956"/>
          </a:xfrm>
          <a:prstGeom prst="rect">
            <a:avLst/>
          </a:prstGeom>
        </p:spPr>
      </p:pic>
      <p:pic>
        <p:nvPicPr>
          <p:cNvPr id="9" name="Picture 4" descr="Résultat de recherche d'images pour &quot;c2ime&quot;">
            <a:extLst>
              <a:ext uri="{FF2B5EF4-FFF2-40B4-BE49-F238E27FC236}">
                <a16:creationId xmlns:a16="http://schemas.microsoft.com/office/drawing/2014/main" id="{FAE252E8-B40A-B856-52FC-846E56620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57819" y="6055433"/>
            <a:ext cx="1591805" cy="60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4699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259A422-0023-4292-8200-E080556F3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413CA5-4739-4BC9-8BB3-B0A4928D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re 1"/>
          <p:cNvSpPr>
            <a:spLocks noGrp="1"/>
          </p:cNvSpPr>
          <p:nvPr/>
        </p:nvSpPr>
        <p:spPr>
          <a:xfrm>
            <a:off x="643467" y="3268869"/>
            <a:ext cx="10905066" cy="10651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29768">
              <a:spcAft>
                <a:spcPts val="600"/>
              </a:spcAft>
            </a:pPr>
            <a:r>
              <a:rPr lang="fr-FR" sz="3008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Merci pour votre attention</a:t>
            </a:r>
            <a:endParaRPr lang="fr-FR" sz="320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46DB81C-C1DE-30CC-6AE9-04076DC41D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2288" y="900249"/>
            <a:ext cx="2083088" cy="208308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3D62F38-1B49-009F-DBCF-2CA43F9C66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318" y="5018196"/>
            <a:ext cx="1835699" cy="6142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72A4DA1-A1A8-B685-CEF0-CA6C103A47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190" y="4811522"/>
            <a:ext cx="1153030" cy="102763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141F205-EA07-5579-8E29-048274DD2D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6393" y="4850692"/>
            <a:ext cx="949298" cy="94929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28B4633-7209-ECAE-BC72-414CBD4270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9865" y="4692931"/>
            <a:ext cx="1327451" cy="1264819"/>
          </a:xfrm>
          <a:prstGeom prst="rect">
            <a:avLst/>
          </a:prstGeom>
        </p:spPr>
      </p:pic>
      <p:pic>
        <p:nvPicPr>
          <p:cNvPr id="8" name="Picture 4" descr="Résultat de recherche d'images pour &quot;c2ime&quot;">
            <a:extLst>
              <a:ext uri="{FF2B5EF4-FFF2-40B4-BE49-F238E27FC236}">
                <a16:creationId xmlns:a16="http://schemas.microsoft.com/office/drawing/2014/main" id="{9065EE16-DED6-CFA5-6315-66C73CACD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1487" y="5041733"/>
            <a:ext cx="1497446" cy="56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5082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/>
        </p:nvSpPr>
        <p:spPr>
          <a:xfrm>
            <a:off x="302188" y="3322010"/>
            <a:ext cx="11592232" cy="1132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3200" dirty="0"/>
              <a:t>Merci pour votre attention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46DB81C-C1DE-30CC-6AE9-04076DC41D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8824" y="804135"/>
            <a:ext cx="2214351" cy="22143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3D62F38-1B49-009F-DBCF-2CA43F9C66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257" y="5181568"/>
            <a:ext cx="1951373" cy="65299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72A4DA1-A1A8-B685-CEF0-CA6C103A47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3696" y="4961871"/>
            <a:ext cx="1225686" cy="109239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141F205-EA07-5579-8E29-048274DD2D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0448" y="5003509"/>
            <a:ext cx="1009117" cy="100911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28B4633-7209-ECAE-BC72-414CBD4270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0631" y="4835807"/>
            <a:ext cx="1411098" cy="1344520"/>
          </a:xfrm>
          <a:prstGeom prst="rect">
            <a:avLst/>
          </a:prstGeom>
        </p:spPr>
      </p:pic>
      <p:pic>
        <p:nvPicPr>
          <p:cNvPr id="8" name="Picture 4" descr="Résultat de recherche d'images pour &quot;c2ime&quot;">
            <a:extLst>
              <a:ext uri="{FF2B5EF4-FFF2-40B4-BE49-F238E27FC236}">
                <a16:creationId xmlns:a16="http://schemas.microsoft.com/office/drawing/2014/main" id="{9065EE16-DED6-CFA5-6315-66C73CACD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2794" y="5206589"/>
            <a:ext cx="1591805" cy="60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3727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0CF2AE9-2357-4BFE-8689-F127BEA9B4CE}" type="slidenum">
              <a:rPr lang="fr-FR">
                <a:latin typeface="Gill Sans MT"/>
                <a:ea typeface="ＭＳ Ｐゴシック"/>
                <a:cs typeface="ＭＳ Ｐゴシック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fr-FR">
              <a:latin typeface="Gill Sans MT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19514" y="752476"/>
            <a:ext cx="5545137" cy="57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fr-FR" b="1" i="1" dirty="0">
                <a:solidFill>
                  <a:srgbClr val="C00000"/>
                </a:solidFill>
                <a:latin typeface="Gill Sans MT"/>
              </a:rPr>
              <a:t>Errare humanum est, </a:t>
            </a:r>
            <a:r>
              <a:rPr lang="fr-FR" b="1" i="1" dirty="0" err="1">
                <a:solidFill>
                  <a:srgbClr val="C00000"/>
                </a:solidFill>
                <a:latin typeface="Gill Sans MT"/>
              </a:rPr>
              <a:t>perseverare</a:t>
            </a:r>
            <a:r>
              <a:rPr lang="fr-FR" b="1" i="1" dirty="0">
                <a:solidFill>
                  <a:srgbClr val="C00000"/>
                </a:solidFill>
                <a:latin typeface="Gill Sans MT"/>
              </a:rPr>
              <a:t> </a:t>
            </a:r>
            <a:r>
              <a:rPr lang="fr-FR" b="1" i="1" dirty="0" err="1">
                <a:solidFill>
                  <a:srgbClr val="C00000"/>
                </a:solidFill>
                <a:latin typeface="Gill Sans MT"/>
              </a:rPr>
              <a:t>diabolicum</a:t>
            </a:r>
            <a:r>
              <a:rPr lang="fr-FR" b="1" i="1" dirty="0">
                <a:solidFill>
                  <a:srgbClr val="C00000"/>
                </a:solidFill>
                <a:latin typeface="Gill Sans MT"/>
              </a:rPr>
              <a:t>! </a:t>
            </a:r>
          </a:p>
        </p:txBody>
      </p:sp>
      <p:pic>
        <p:nvPicPr>
          <p:cNvPr id="1843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76792" y="4292600"/>
            <a:ext cx="1715522" cy="23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0525" y="1754189"/>
            <a:ext cx="2547938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97363" y="1749426"/>
            <a:ext cx="28575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4"/>
          <p:cNvPicPr>
            <a:picLocks noChangeAspect="1" noChangeArrowheads="1"/>
          </p:cNvPicPr>
          <p:nvPr/>
        </p:nvPicPr>
        <p:blipFill>
          <a:blip r:embed="rId5"/>
          <a:srcRect b="15077"/>
          <a:stretch>
            <a:fillRect/>
          </a:stretch>
        </p:blipFill>
        <p:spPr bwMode="auto">
          <a:xfrm>
            <a:off x="7319964" y="1749426"/>
            <a:ext cx="314007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necteur en angle 7"/>
          <p:cNvCxnSpPr>
            <a:stCxn id="82946" idx="2"/>
            <a:endCxn id="82945" idx="0"/>
          </p:cNvCxnSpPr>
          <p:nvPr/>
        </p:nvCxnSpPr>
        <p:spPr>
          <a:xfrm rot="16200000" flipH="1">
            <a:off x="4016205" y="2580188"/>
            <a:ext cx="631330" cy="2794487"/>
          </a:xfrm>
          <a:prstGeom prst="bentConnector3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Connecteur en angle 11"/>
          <p:cNvCxnSpPr>
            <a:stCxn id="82948" idx="2"/>
            <a:endCxn id="82945" idx="0"/>
          </p:cNvCxnSpPr>
          <p:nvPr/>
        </p:nvCxnSpPr>
        <p:spPr>
          <a:xfrm rot="5400000">
            <a:off x="6985244" y="2388348"/>
            <a:ext cx="648618" cy="3160878"/>
          </a:xfrm>
          <a:prstGeom prst="bentConnector3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stCxn id="82947" idx="2"/>
            <a:endCxn id="82945" idx="0"/>
          </p:cNvCxnSpPr>
          <p:nvPr/>
        </p:nvCxnSpPr>
        <p:spPr>
          <a:xfrm>
            <a:off x="5726396" y="3644478"/>
            <a:ext cx="2719" cy="64861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835775" y="5265738"/>
            <a:ext cx="3600450" cy="1403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Human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errors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 are </a:t>
            </a: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less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justified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with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advances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 in </a:t>
            </a: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technology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 </a:t>
            </a: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2566989" y="115889"/>
            <a:ext cx="7850187" cy="4333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SIMULATION: NEW PEDAGOGICAL STRATEGY?</a:t>
            </a:r>
          </a:p>
        </p:txBody>
      </p:sp>
    </p:spTree>
    <p:extLst>
      <p:ext uri="{BB962C8B-B14F-4D97-AF65-F5344CB8AC3E}">
        <p14:creationId xmlns:p14="http://schemas.microsoft.com/office/powerpoint/2010/main" val="196584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D543947-3A7F-9188-367D-0B9547B12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fr-FR" noProof="0" smtClean="0"/>
              <a:pPr rtl="0"/>
              <a:t>40</a:t>
            </a:fld>
            <a:endParaRPr lang="fr-FR" noProof="0"/>
          </a:p>
        </p:txBody>
      </p:sp>
      <p:pic>
        <p:nvPicPr>
          <p:cNvPr id="4" name="Image 3" descr="Une image contenant texte, capture d’écran, affichage, nombre&#10;&#10;Description générée automatiquement">
            <a:extLst>
              <a:ext uri="{FF2B5EF4-FFF2-40B4-BE49-F238E27FC236}">
                <a16:creationId xmlns:a16="http://schemas.microsoft.com/office/drawing/2014/main" id="{D545D3B0-AB59-C108-409C-4A66CE577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5" y="871537"/>
            <a:ext cx="10382250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833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3EBD5BC-C743-6201-6C6F-DC071B96F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fr-FR" noProof="0" smtClean="0"/>
              <a:pPr rtl="0"/>
              <a:t>41</a:t>
            </a:fld>
            <a:endParaRPr lang="fr-FR" noProof="0"/>
          </a:p>
        </p:txBody>
      </p:sp>
      <p:pic>
        <p:nvPicPr>
          <p:cNvPr id="4" name="Image 3" descr="Une image contenant texte, capture d’écran, chaussures, habits&#10;&#10;Description générée automatiquement">
            <a:extLst>
              <a:ext uri="{FF2B5EF4-FFF2-40B4-BE49-F238E27FC236}">
                <a16:creationId xmlns:a16="http://schemas.microsoft.com/office/drawing/2014/main" id="{5F76A18C-159E-7DC5-FD5C-3C357DAF2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871537"/>
            <a:ext cx="10582275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498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872F6DD-6516-C77F-1098-6FA055BF7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fr-FR" noProof="0" smtClean="0"/>
              <a:pPr rtl="0"/>
              <a:t>42</a:t>
            </a:fld>
            <a:endParaRPr lang="fr-FR" noProof="0"/>
          </a:p>
        </p:txBody>
      </p:sp>
      <p:pic>
        <p:nvPicPr>
          <p:cNvPr id="4" name="Image 3" descr="Une image contenant texte, capture d’écran, conception&#10;&#10;Description générée automatiquement">
            <a:extLst>
              <a:ext uri="{FF2B5EF4-FFF2-40B4-BE49-F238E27FC236}">
                <a16:creationId xmlns:a16="http://schemas.microsoft.com/office/drawing/2014/main" id="{97E6CF44-F541-866E-893A-374C24AF2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37" y="900112"/>
            <a:ext cx="10220325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224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313C4DC-121C-453D-B8CB-CFE18CFE7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fr-FR" noProof="0" smtClean="0"/>
              <a:pPr rtl="0"/>
              <a:t>43</a:t>
            </a:fld>
            <a:endParaRPr lang="fr-FR" noProof="0"/>
          </a:p>
        </p:txBody>
      </p:sp>
      <p:pic>
        <p:nvPicPr>
          <p:cNvPr id="4" name="Image 3" descr="Une image contenant texte, capture d’écran, Système d’exploitation, Téléphone mobile&#10;&#10;Description générée automatiquement">
            <a:extLst>
              <a:ext uri="{FF2B5EF4-FFF2-40B4-BE49-F238E27FC236}">
                <a16:creationId xmlns:a16="http://schemas.microsoft.com/office/drawing/2014/main" id="{01A4F190-95BC-67AE-2F34-B55B6CADA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847725"/>
            <a:ext cx="1062990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6616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3A0821F-8DF8-D642-76E7-B34859EA1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fr-FR" noProof="0" smtClean="0"/>
              <a:pPr rtl="0"/>
              <a:t>44</a:t>
            </a:fld>
            <a:endParaRPr lang="fr-FR" noProof="0"/>
          </a:p>
        </p:txBody>
      </p:sp>
      <p:pic>
        <p:nvPicPr>
          <p:cNvPr id="4" name="Image 3" descr="Une image contenant texte, capture d’écran, nombre, affichage&#10;&#10;Description générée automatiquement">
            <a:extLst>
              <a:ext uri="{FF2B5EF4-FFF2-40B4-BE49-F238E27FC236}">
                <a16:creationId xmlns:a16="http://schemas.microsoft.com/office/drawing/2014/main" id="{3D390DE0-B245-22C3-216F-FD8AD9B27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87" y="842962"/>
            <a:ext cx="10334625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523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3A0821F-8DF8-D642-76E7-B34859EA1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fr-FR" noProof="0" smtClean="0"/>
              <a:pPr rtl="0"/>
              <a:t>45</a:t>
            </a:fld>
            <a:endParaRPr lang="fr-FR" noProof="0"/>
          </a:p>
        </p:txBody>
      </p:sp>
      <p:pic>
        <p:nvPicPr>
          <p:cNvPr id="4" name="Image 3" descr="Une image contenant texte, document, menu, capture d’écran&#10;&#10;Description générée automatiquement">
            <a:extLst>
              <a:ext uri="{FF2B5EF4-FFF2-40B4-BE49-F238E27FC236}">
                <a16:creationId xmlns:a16="http://schemas.microsoft.com/office/drawing/2014/main" id="{E7408FF5-5F14-6699-3E78-E6BB54CBF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1560"/>
            <a:ext cx="12192000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331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7EE7D-9B9D-4C3B-B3FE-05D1CFBF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 cap="none" dirty="0"/>
              <a:t>Dates clés du développement de l’IA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7DEAAE-A47E-4DE6-A91D-633ED3A42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fr-FR" noProof="0" smtClean="0"/>
              <a:pPr rtl="0"/>
              <a:t>46</a:t>
            </a:fld>
            <a:endParaRPr lang="fr-FR" noProof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56CD505-308E-4664-BA9D-3333FA9F8216}"/>
              </a:ext>
            </a:extLst>
          </p:cNvPr>
          <p:cNvSpPr txBox="1"/>
          <p:nvPr/>
        </p:nvSpPr>
        <p:spPr>
          <a:xfrm>
            <a:off x="-15383" y="3421557"/>
            <a:ext cx="19941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Transvie Médical</a:t>
            </a:r>
          </a:p>
          <a:p>
            <a:pPr algn="ctr"/>
            <a:r>
              <a:rPr lang="fr-FR" sz="1200" dirty="0"/>
              <a:t>Activité principale de conseil scientifique et conduite d’études pré-cliniques</a:t>
            </a:r>
          </a:p>
        </p:txBody>
      </p:sp>
      <p:sp>
        <p:nvSpPr>
          <p:cNvPr id="26" name="Flèche : droite 25">
            <a:extLst>
              <a:ext uri="{FF2B5EF4-FFF2-40B4-BE49-F238E27FC236}">
                <a16:creationId xmlns:a16="http://schemas.microsoft.com/office/drawing/2014/main" id="{9F75973B-E375-22A1-65E2-46F74B380A37}"/>
              </a:ext>
            </a:extLst>
          </p:cNvPr>
          <p:cNvSpPr/>
          <p:nvPr/>
        </p:nvSpPr>
        <p:spPr>
          <a:xfrm>
            <a:off x="342330" y="2234089"/>
            <a:ext cx="11507340" cy="116838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7F29F51-9E08-4CF9-77BE-EBA3E8181F78}"/>
              </a:ext>
            </a:extLst>
          </p:cNvPr>
          <p:cNvSpPr txBox="1"/>
          <p:nvPr/>
        </p:nvSpPr>
        <p:spPr>
          <a:xfrm>
            <a:off x="-126977" y="1852860"/>
            <a:ext cx="2216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2008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085837E-BC04-8213-9937-26FEDFFC2DC7}"/>
              </a:ext>
            </a:extLst>
          </p:cNvPr>
          <p:cNvSpPr txBox="1"/>
          <p:nvPr/>
        </p:nvSpPr>
        <p:spPr>
          <a:xfrm>
            <a:off x="2737835" y="1852860"/>
            <a:ext cx="2216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Mai 2020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DA16EEA-3789-195E-1C21-CEFA35AF7607}"/>
              </a:ext>
            </a:extLst>
          </p:cNvPr>
          <p:cNvSpPr txBox="1"/>
          <p:nvPr/>
        </p:nvSpPr>
        <p:spPr>
          <a:xfrm>
            <a:off x="2738194" y="3294895"/>
            <a:ext cx="22168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FF0000"/>
                </a:solidFill>
              </a:rPr>
              <a:t>VELVET INNOVATIVE TECHNOLOGIES</a:t>
            </a:r>
          </a:p>
          <a:p>
            <a:pPr algn="ctr"/>
            <a:r>
              <a:rPr lang="fr-FR" sz="1200" dirty="0"/>
              <a:t>Redirection de l’activité sur la R&amp;D et l’Ingénierie Pédagogique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9F1AD33-7F3B-2141-EEA3-28387C0E5BB2}"/>
              </a:ext>
            </a:extLst>
          </p:cNvPr>
          <p:cNvSpPr txBox="1"/>
          <p:nvPr/>
        </p:nvSpPr>
        <p:spPr>
          <a:xfrm>
            <a:off x="4589476" y="1852860"/>
            <a:ext cx="2216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Mars 2021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7861A39-E152-5CCC-7E73-020C762EBD15}"/>
              </a:ext>
            </a:extLst>
          </p:cNvPr>
          <p:cNvSpPr txBox="1"/>
          <p:nvPr/>
        </p:nvSpPr>
        <p:spPr>
          <a:xfrm>
            <a:off x="7142874" y="1852860"/>
            <a:ext cx="2216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29 Mai 2021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44F36160-E5E6-7755-3C6E-CCEAC206C65C}"/>
              </a:ext>
            </a:extLst>
          </p:cNvPr>
          <p:cNvSpPr txBox="1"/>
          <p:nvPr/>
        </p:nvSpPr>
        <p:spPr>
          <a:xfrm>
            <a:off x="1186654" y="1852860"/>
            <a:ext cx="2216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2018</a:t>
            </a: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0E555BDD-6118-EE76-5F1B-30DD167D53BA}"/>
              </a:ext>
            </a:extLst>
          </p:cNvPr>
          <p:cNvGrpSpPr/>
          <p:nvPr/>
        </p:nvGrpSpPr>
        <p:grpSpPr>
          <a:xfrm>
            <a:off x="1145857" y="4496284"/>
            <a:ext cx="2310976" cy="2192476"/>
            <a:chOff x="1767546" y="4513836"/>
            <a:chExt cx="2310976" cy="2192476"/>
          </a:xfrm>
        </p:grpSpPr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4DA6799C-208D-7F9A-370D-B1DF42E13A39}"/>
                </a:ext>
              </a:extLst>
            </p:cNvPr>
            <p:cNvSpPr txBox="1"/>
            <p:nvPr/>
          </p:nvSpPr>
          <p:spPr>
            <a:xfrm>
              <a:off x="1821508" y="4513836"/>
              <a:ext cx="2216823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/>
                <a:t>Lauréat de </a:t>
              </a:r>
              <a:r>
                <a:rPr lang="fr-FR" sz="1400" b="1" dirty="0"/>
                <a:t>l’AMI 2018 </a:t>
              </a:r>
              <a:r>
                <a:rPr lang="fr-FR" sz="1400" dirty="0"/>
                <a:t>pour le projet </a:t>
              </a:r>
              <a:r>
                <a:rPr lang="fr-FR" sz="1400" b="1" dirty="0"/>
                <a:t>INNOVET</a:t>
              </a:r>
            </a:p>
            <a:p>
              <a:pPr algn="ctr"/>
              <a:r>
                <a:rPr lang="fr-FR" sz="1200" dirty="0"/>
                <a:t>Développement d’un bloc opératoire virtuel</a:t>
              </a:r>
            </a:p>
          </p:txBody>
        </p:sp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D987ABFB-692F-6390-EAAF-8A1DE14A3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7546" y="5406388"/>
              <a:ext cx="2310976" cy="1299924"/>
            </a:xfrm>
            <a:prstGeom prst="rect">
              <a:avLst/>
            </a:prstGeom>
          </p:spPr>
        </p:pic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0B0792F7-89F1-BF94-C912-427D3FDD29A3}"/>
              </a:ext>
            </a:extLst>
          </p:cNvPr>
          <p:cNvGrpSpPr/>
          <p:nvPr/>
        </p:nvGrpSpPr>
        <p:grpSpPr>
          <a:xfrm>
            <a:off x="4594431" y="4483325"/>
            <a:ext cx="2216823" cy="2229251"/>
            <a:chOff x="3669612" y="3833504"/>
            <a:chExt cx="2216823" cy="2229251"/>
          </a:xfrm>
        </p:grpSpPr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D659BC3D-E847-D775-3019-EC7C6B14074F}"/>
                </a:ext>
              </a:extLst>
            </p:cNvPr>
            <p:cNvSpPr txBox="1"/>
            <p:nvPr/>
          </p:nvSpPr>
          <p:spPr>
            <a:xfrm>
              <a:off x="3669612" y="3833504"/>
              <a:ext cx="221682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Brevet pour un dispositif d’assistance cardiaque externe</a:t>
              </a:r>
            </a:p>
          </p:txBody>
        </p:sp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06C9320B-56CC-5C2B-13F3-CCAF21604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1240" b="45398"/>
            <a:stretch/>
          </p:blipFill>
          <p:spPr>
            <a:xfrm>
              <a:off x="3793850" y="4525009"/>
              <a:ext cx="1968344" cy="1537746"/>
            </a:xfrm>
            <a:prstGeom prst="rect">
              <a:avLst/>
            </a:prstGeom>
          </p:spPr>
        </p:pic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9E10C798-D072-DD82-47EB-F50FBBC194A9}"/>
              </a:ext>
            </a:extLst>
          </p:cNvPr>
          <p:cNvGrpSpPr/>
          <p:nvPr/>
        </p:nvGrpSpPr>
        <p:grpSpPr>
          <a:xfrm>
            <a:off x="7049115" y="3345456"/>
            <a:ext cx="2503950" cy="2984944"/>
            <a:chOff x="7204409" y="3941226"/>
            <a:chExt cx="2309315" cy="2984944"/>
          </a:xfrm>
        </p:grpSpPr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D6F4E9F6-7A89-2879-BC88-394B5FB4FA75}"/>
                </a:ext>
              </a:extLst>
            </p:cNvPr>
            <p:cNvSpPr txBox="1"/>
            <p:nvPr/>
          </p:nvSpPr>
          <p:spPr>
            <a:xfrm>
              <a:off x="7204409" y="3941226"/>
              <a:ext cx="22168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 </a:t>
              </a:r>
              <a:r>
                <a:rPr lang="fr-FR" sz="1400" b="1" dirty="0">
                  <a:solidFill>
                    <a:srgbClr val="FF0000"/>
                  </a:solidFill>
                </a:rPr>
                <a:t>Porteur du projet VIP-TC</a:t>
              </a:r>
            </a:p>
            <a:p>
              <a:pPr algn="ctr"/>
              <a:r>
                <a:rPr lang="fr-FR" sz="1200" dirty="0"/>
                <a:t>Présentation officielle </a:t>
              </a:r>
            </a:p>
          </p:txBody>
        </p:sp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CC2F5A9C-A468-3C54-5B79-6D5521B83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6901" y="4709347"/>
              <a:ext cx="2216823" cy="2216823"/>
            </a:xfrm>
            <a:prstGeom prst="rect">
              <a:avLst/>
            </a:prstGeom>
          </p:spPr>
        </p:pic>
      </p:grp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5B1DD587-0E53-6497-9172-1158960D908D}"/>
              </a:ext>
            </a:extLst>
          </p:cNvPr>
          <p:cNvCxnSpPr>
            <a:cxnSpLocks/>
            <a:stCxn id="27" idx="2"/>
            <a:endCxn id="24" idx="0"/>
          </p:cNvCxnSpPr>
          <p:nvPr/>
        </p:nvCxnSpPr>
        <p:spPr>
          <a:xfrm>
            <a:off x="981435" y="2222192"/>
            <a:ext cx="262" cy="119936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F54A6A5F-7C6D-80B4-E2E8-A3D096118A29}"/>
              </a:ext>
            </a:extLst>
          </p:cNvPr>
          <p:cNvCxnSpPr>
            <a:cxnSpLocks/>
            <a:stCxn id="34" idx="2"/>
            <a:endCxn id="37" idx="0"/>
          </p:cNvCxnSpPr>
          <p:nvPr/>
        </p:nvCxnSpPr>
        <p:spPr>
          <a:xfrm>
            <a:off x="2295066" y="2222192"/>
            <a:ext cx="13165" cy="22740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1C0A5C97-FD66-5AA1-81A0-C086B6CF12E7}"/>
              </a:ext>
            </a:extLst>
          </p:cNvPr>
          <p:cNvCxnSpPr>
            <a:cxnSpLocks/>
            <a:stCxn id="29" idx="2"/>
            <a:endCxn id="30" idx="0"/>
          </p:cNvCxnSpPr>
          <p:nvPr/>
        </p:nvCxnSpPr>
        <p:spPr>
          <a:xfrm>
            <a:off x="3846247" y="2222192"/>
            <a:ext cx="359" cy="107270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65DA95C8-24E6-3A99-0A17-4870179145CA}"/>
              </a:ext>
            </a:extLst>
          </p:cNvPr>
          <p:cNvCxnSpPr>
            <a:cxnSpLocks/>
            <a:stCxn id="32" idx="2"/>
            <a:endCxn id="41" idx="0"/>
          </p:cNvCxnSpPr>
          <p:nvPr/>
        </p:nvCxnSpPr>
        <p:spPr>
          <a:xfrm>
            <a:off x="5697888" y="2222192"/>
            <a:ext cx="4955" cy="226113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DB6CFE8E-7950-3134-0829-971A7D5EDDAD}"/>
              </a:ext>
            </a:extLst>
          </p:cNvPr>
          <p:cNvCxnSpPr>
            <a:cxnSpLocks/>
            <a:stCxn id="33" idx="2"/>
            <a:endCxn id="45" idx="0"/>
          </p:cNvCxnSpPr>
          <p:nvPr/>
        </p:nvCxnSpPr>
        <p:spPr>
          <a:xfrm flipH="1">
            <a:off x="8250947" y="2222192"/>
            <a:ext cx="339" cy="112326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ZoneTexte 51">
            <a:extLst>
              <a:ext uri="{FF2B5EF4-FFF2-40B4-BE49-F238E27FC236}">
                <a16:creationId xmlns:a16="http://schemas.microsoft.com/office/drawing/2014/main" id="{3AE0271F-E775-4E32-8B86-5E27C817A6B9}"/>
              </a:ext>
            </a:extLst>
          </p:cNvPr>
          <p:cNvSpPr txBox="1"/>
          <p:nvPr/>
        </p:nvSpPr>
        <p:spPr>
          <a:xfrm>
            <a:off x="9490680" y="1852860"/>
            <a:ext cx="2216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Février 2022</a:t>
            </a:r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2E059DB8-22F6-B7A1-5D67-99A637BAEA8D}"/>
              </a:ext>
            </a:extLst>
          </p:cNvPr>
          <p:cNvGrpSpPr/>
          <p:nvPr/>
        </p:nvGrpSpPr>
        <p:grpSpPr>
          <a:xfrm>
            <a:off x="9431299" y="3387637"/>
            <a:ext cx="2358991" cy="3329768"/>
            <a:chOff x="9975176" y="3387637"/>
            <a:chExt cx="2216823" cy="3329768"/>
          </a:xfrm>
        </p:grpSpPr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96AEC38F-E7F5-31D2-387F-5C5159CC3AC5}"/>
                </a:ext>
              </a:extLst>
            </p:cNvPr>
            <p:cNvSpPr txBox="1"/>
            <p:nvPr/>
          </p:nvSpPr>
          <p:spPr>
            <a:xfrm>
              <a:off x="9975176" y="3387637"/>
              <a:ext cx="221682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FF0000"/>
                  </a:solidFill>
                </a:rPr>
                <a:t>Lauréat du PIA3 (1,7M€) </a:t>
              </a:r>
              <a:r>
                <a:rPr lang="fr-FR" sz="1400" dirty="0">
                  <a:solidFill>
                    <a:srgbClr val="FF0000"/>
                  </a:solidFill>
                </a:rPr>
                <a:t>pour le projet </a:t>
              </a:r>
              <a:r>
                <a:rPr lang="fr-FR" sz="1400" b="1" dirty="0">
                  <a:solidFill>
                    <a:srgbClr val="FF0000"/>
                  </a:solidFill>
                </a:rPr>
                <a:t>INVEST</a:t>
              </a:r>
            </a:p>
            <a:p>
              <a:pPr algn="ctr"/>
              <a:r>
                <a:rPr lang="fr-FR" sz="1200" dirty="0"/>
                <a:t>Développement de simulateurs pour la formation vétérinaire (numérique &amp; synthétique) </a:t>
              </a:r>
            </a:p>
          </p:txBody>
        </p:sp>
        <p:pic>
          <p:nvPicPr>
            <p:cNvPr id="55" name="Picture 2">
              <a:extLst>
                <a:ext uri="{FF2B5EF4-FFF2-40B4-BE49-F238E27FC236}">
                  <a16:creationId xmlns:a16="http://schemas.microsoft.com/office/drawing/2014/main" id="{D87E75BB-5764-6E88-4C41-A056AC0525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963063" y="4496995"/>
              <a:ext cx="1053235" cy="1019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E5572F05-AC2D-9565-C6C4-1EBA4EF92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1208" y="5549024"/>
              <a:ext cx="1112744" cy="1168381"/>
            </a:xfrm>
            <a:prstGeom prst="rect">
              <a:avLst/>
            </a:prstGeom>
          </p:spPr>
        </p:pic>
        <p:pic>
          <p:nvPicPr>
            <p:cNvPr id="57" name="Picture 2" descr="Aucune description de photo disponible.">
              <a:extLst>
                <a:ext uri="{FF2B5EF4-FFF2-40B4-BE49-F238E27FC236}">
                  <a16:creationId xmlns:a16="http://schemas.microsoft.com/office/drawing/2014/main" id="{47BE5C47-C5EC-4BEA-130C-268B40E268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290191" y="4494534"/>
              <a:ext cx="810409" cy="1008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8502A41B-1AB9-F6D7-3221-301B1D95D0B0}"/>
              </a:ext>
            </a:extLst>
          </p:cNvPr>
          <p:cNvCxnSpPr>
            <a:cxnSpLocks/>
            <a:stCxn id="52" idx="2"/>
            <a:endCxn id="54" idx="0"/>
          </p:cNvCxnSpPr>
          <p:nvPr/>
        </p:nvCxnSpPr>
        <p:spPr>
          <a:xfrm>
            <a:off x="10599092" y="2222192"/>
            <a:ext cx="11703" cy="116544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3698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7E3FD6-EED7-4D92-BC1C-85C0E71A0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 cap="none" dirty="0"/>
              <a:t>Le projet : Etat d’avancement</a:t>
            </a: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32F021F-72D9-4868-C536-D3F60DC4F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5514808" cy="3678303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Une dizaine de formations « catalogues » proposées au vétérinaire</a:t>
            </a:r>
          </a:p>
          <a:p>
            <a:r>
              <a:rPr lang="fr-FR" dirty="0"/>
              <a:t>De nouveaux modules, notamment des </a:t>
            </a:r>
            <a:r>
              <a:rPr lang="fr-FR" i="1" dirty="0" err="1"/>
              <a:t>Masterclass</a:t>
            </a:r>
            <a:r>
              <a:rPr lang="fr-FR" i="1" dirty="0"/>
              <a:t>,</a:t>
            </a:r>
            <a:r>
              <a:rPr lang="fr-FR" dirty="0"/>
              <a:t> seront proposées dès 2023</a:t>
            </a:r>
          </a:p>
          <a:p>
            <a:r>
              <a:rPr lang="fr-FR" dirty="0"/>
              <a:t>Retours d’expériences des formations très positifs</a:t>
            </a:r>
          </a:p>
          <a:p>
            <a:r>
              <a:rPr lang="fr-FR" dirty="0"/>
              <a:t>Formations très appréciées par le public international, notamment américain </a:t>
            </a:r>
          </a:p>
          <a:p>
            <a:endParaRPr lang="fr-FR" dirty="0"/>
          </a:p>
          <a:p>
            <a:r>
              <a:rPr lang="fr-FR" dirty="0"/>
              <a:t>Centre VIP-TC</a:t>
            </a:r>
          </a:p>
          <a:p>
            <a:pPr lvl="1"/>
            <a:r>
              <a:rPr lang="fr-FR" dirty="0"/>
              <a:t>Les permis de construire ont été déposés, délais de réserve du PC Drylab validé</a:t>
            </a:r>
          </a:p>
          <a:p>
            <a:pPr lvl="1"/>
            <a:r>
              <a:rPr lang="fr-FR" dirty="0"/>
              <a:t>Un deuxième tour de table des financements prévus cette année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E15ED8E-7D9A-40F5-A085-EE4FA53A7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fr-FR" noProof="0" smtClean="0"/>
              <a:pPr rtl="0"/>
              <a:t>47</a:t>
            </a:fld>
            <a:endParaRPr lang="fr-FR" noProof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5E0E896-5D12-7942-BC4A-84D8083D79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304" y="4136440"/>
            <a:ext cx="3876437" cy="2180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4F8FEBA-0949-ACE4-EB5E-821F2BBF4F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343" y="2010396"/>
            <a:ext cx="2964180" cy="200541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7F0AD56-0D5A-0031-C144-08F6559BB1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8865" y="1882720"/>
            <a:ext cx="2270759" cy="197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81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C50E4AB-0598-4839-BE6A-D68CC3D5D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69" y="692444"/>
            <a:ext cx="11130911" cy="1013800"/>
          </a:xfrm>
        </p:spPr>
        <p:txBody>
          <a:bodyPr anchor="ctr"/>
          <a:lstStyle/>
          <a:p>
            <a:r>
              <a:rPr lang="fr-FR" cap="none" dirty="0"/>
              <a:t>L’équipe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9C64879-C227-4358-AA4C-D62241875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fr-FR" noProof="0" smtClean="0"/>
              <a:pPr rtl="0"/>
              <a:t>48</a:t>
            </a:fld>
            <a:endParaRPr lang="fr-FR" noProof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7C33D02-4AB2-4277-8FF7-A5938455F59A}"/>
              </a:ext>
            </a:extLst>
          </p:cNvPr>
          <p:cNvGrpSpPr/>
          <p:nvPr/>
        </p:nvGrpSpPr>
        <p:grpSpPr>
          <a:xfrm>
            <a:off x="965055" y="4319884"/>
            <a:ext cx="3374371" cy="2149950"/>
            <a:chOff x="638794" y="4628650"/>
            <a:chExt cx="3374371" cy="214995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40B380B3-776C-4799-8981-8E32B4762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6325" y="4628650"/>
              <a:ext cx="1319308" cy="1319308"/>
            </a:xfrm>
            <a:prstGeom prst="rect">
              <a:avLst/>
            </a:prstGeom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1116383-FB5A-4BFE-96D8-4479020BEFCB}"/>
                </a:ext>
              </a:extLst>
            </p:cNvPr>
            <p:cNvSpPr txBox="1"/>
            <p:nvPr/>
          </p:nvSpPr>
          <p:spPr>
            <a:xfrm>
              <a:off x="638794" y="6101492"/>
              <a:ext cx="337437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/>
                <a:t>Pr. Nguyen TRAN</a:t>
              </a:r>
            </a:p>
            <a:p>
              <a:pPr algn="ctr"/>
              <a:r>
                <a:rPr lang="fr-FR" sz="1100" dirty="0"/>
                <a:t>Fondateur de VELVET INNOVATIVE TECHNOLOGIES</a:t>
              </a:r>
            </a:p>
            <a:p>
              <a:pPr algn="ctr"/>
              <a:r>
                <a:rPr lang="fr-FR" sz="1100" dirty="0"/>
                <a:t>Co-directeur de l’Ecole de Chirurgie de Nancy – HVL</a:t>
              </a: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0A8505A3-1262-4BFE-BAA6-B7EE55DA48F9}"/>
              </a:ext>
            </a:extLst>
          </p:cNvPr>
          <p:cNvGrpSpPr/>
          <p:nvPr/>
        </p:nvGrpSpPr>
        <p:grpSpPr>
          <a:xfrm>
            <a:off x="4431254" y="4325763"/>
            <a:ext cx="3374371" cy="2082545"/>
            <a:chOff x="4328731" y="4634529"/>
            <a:chExt cx="3374371" cy="2082545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6F9E570C-B31A-4FB2-A401-FB0706C6C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56262" y="4634529"/>
              <a:ext cx="1319308" cy="1241160"/>
            </a:xfrm>
            <a:prstGeom prst="rect">
              <a:avLst/>
            </a:prstGeom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C05ED74E-4BB8-4D57-99A2-1FE6A020C37D}"/>
                </a:ext>
              </a:extLst>
            </p:cNvPr>
            <p:cNvSpPr txBox="1"/>
            <p:nvPr/>
          </p:nvSpPr>
          <p:spPr>
            <a:xfrm>
              <a:off x="4328731" y="6039966"/>
              <a:ext cx="337437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/>
                <a:t>Pr. Juan Pablo MAUREIRA</a:t>
              </a:r>
            </a:p>
            <a:p>
              <a:pPr algn="ctr"/>
              <a:r>
                <a:rPr lang="fr-FR" sz="1100" dirty="0"/>
                <a:t>Chirurgien cardiaque</a:t>
              </a:r>
            </a:p>
            <a:p>
              <a:pPr algn="ctr"/>
              <a:r>
                <a:rPr lang="fr-FR" sz="1100" dirty="0"/>
                <a:t>Co-directeur de l’Ecole de Chirurgie de Nancy – HVL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33234950-CEB3-4C7E-A28C-9477637DB721}"/>
              </a:ext>
            </a:extLst>
          </p:cNvPr>
          <p:cNvGrpSpPr/>
          <p:nvPr/>
        </p:nvGrpSpPr>
        <p:grpSpPr>
          <a:xfrm>
            <a:off x="8058830" y="4319884"/>
            <a:ext cx="2917302" cy="1980673"/>
            <a:chOff x="7460192" y="4628650"/>
            <a:chExt cx="2917302" cy="1980673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2F92B7A-C3FC-4584-B7CF-A16FA560C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59657" y="4628650"/>
              <a:ext cx="1318373" cy="1319308"/>
            </a:xfrm>
            <a:prstGeom prst="rect">
              <a:avLst/>
            </a:prstGeom>
          </p:spPr>
        </p:pic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59A6580F-DA4B-400E-BECF-1BBE44A72AD6}"/>
                </a:ext>
              </a:extLst>
            </p:cNvPr>
            <p:cNvSpPr txBox="1"/>
            <p:nvPr/>
          </p:nvSpPr>
          <p:spPr>
            <a:xfrm>
              <a:off x="7460192" y="6101492"/>
              <a:ext cx="2917302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/>
                <a:t>Dr. Jérôme MAIRE</a:t>
              </a:r>
            </a:p>
            <a:p>
              <a:pPr algn="ctr"/>
              <a:r>
                <a:rPr lang="fr-FR" sz="1100" dirty="0"/>
                <a:t>Docteur Vétérinaire à Vandœuvre-lès-Nancy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86ECA95C-5DAC-4B9E-A85C-0CF5CC3FF4FF}"/>
              </a:ext>
            </a:extLst>
          </p:cNvPr>
          <p:cNvGrpSpPr/>
          <p:nvPr/>
        </p:nvGrpSpPr>
        <p:grpSpPr>
          <a:xfrm>
            <a:off x="756789" y="2217419"/>
            <a:ext cx="10859398" cy="2173678"/>
            <a:chOff x="748301" y="2029227"/>
            <a:chExt cx="10859398" cy="2173678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90C96FF-09AD-4E22-91C4-CA4D189AC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256" y="2029227"/>
              <a:ext cx="1316692" cy="1319308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EC2691F1-0BAA-4DCF-B19D-965C7612F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4584" y="2029227"/>
              <a:ext cx="1319804" cy="1319309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AF6630F0-CA43-4F0D-9229-50807CDB2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7612" y="2029227"/>
              <a:ext cx="1319308" cy="1319308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8E1E7457-B922-4499-A894-7235235F2EBA}"/>
                </a:ext>
              </a:extLst>
            </p:cNvPr>
            <p:cNvSpPr txBox="1"/>
            <p:nvPr/>
          </p:nvSpPr>
          <p:spPr>
            <a:xfrm>
              <a:off x="3433936" y="3507237"/>
              <a:ext cx="248720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/>
                <a:t>Dr.  Antoine CHALON </a:t>
              </a:r>
            </a:p>
            <a:p>
              <a:pPr algn="ctr"/>
              <a:r>
                <a:rPr lang="fr-FR" sz="1100" dirty="0"/>
                <a:t>Ingénieur Biomédical Directeur R&amp;D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F014A2A8-144E-46AD-A899-EF7DD84F6E95}"/>
                </a:ext>
              </a:extLst>
            </p:cNvPr>
            <p:cNvSpPr txBox="1"/>
            <p:nvPr/>
          </p:nvSpPr>
          <p:spPr>
            <a:xfrm>
              <a:off x="748301" y="3536101"/>
              <a:ext cx="1796432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/>
                <a:t>Eléonore TRAN</a:t>
              </a:r>
              <a:r>
                <a:rPr lang="fr-FR" sz="1600" dirty="0"/>
                <a:t> </a:t>
              </a:r>
              <a:r>
                <a:rPr lang="fr-FR" sz="1100" dirty="0"/>
                <a:t>Présidente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745D5D5D-C3FB-4A66-B36B-CAB72ABEFD60}"/>
                </a:ext>
              </a:extLst>
            </p:cNvPr>
            <p:cNvSpPr txBox="1"/>
            <p:nvPr/>
          </p:nvSpPr>
          <p:spPr>
            <a:xfrm>
              <a:off x="6415807" y="3525797"/>
              <a:ext cx="235478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/>
                <a:t>Arthur ZAMORANO</a:t>
              </a:r>
              <a:r>
                <a:rPr lang="fr-FR" sz="1600" dirty="0"/>
                <a:t> </a:t>
              </a:r>
              <a:r>
                <a:rPr lang="fr-FR" sz="1100" dirty="0"/>
                <a:t>Ingénieur Biomédical  Directeur opérationnel</a:t>
              </a:r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FD667944-A3A3-40BC-8CC6-9188C0925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42052" y="2030535"/>
              <a:ext cx="1316692" cy="1316692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9A701779-6C07-456D-A70A-85498726E138}"/>
                </a:ext>
              </a:extLst>
            </p:cNvPr>
            <p:cNvSpPr txBox="1"/>
            <p:nvPr/>
          </p:nvSpPr>
          <p:spPr>
            <a:xfrm>
              <a:off x="9446233" y="3526181"/>
              <a:ext cx="216146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/>
                <a:t>Baptiste SIEBERT</a:t>
              </a:r>
            </a:p>
            <a:p>
              <a:pPr algn="ctr"/>
              <a:r>
                <a:rPr lang="fr-FR" sz="1100" dirty="0"/>
                <a:t>Alternant Génie Mécanique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62212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7EE7D-9B9D-4C3B-B3FE-05D1CFBF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 cap="none" dirty="0"/>
              <a:t>Dates clés du développement de l’entreprise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7DEAAE-A47E-4DE6-A91D-633ED3A42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fr-FR" noProof="0" smtClean="0"/>
              <a:pPr rtl="0"/>
              <a:t>49</a:t>
            </a:fld>
            <a:endParaRPr lang="fr-FR" noProof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56CD505-308E-4664-BA9D-3333FA9F8216}"/>
              </a:ext>
            </a:extLst>
          </p:cNvPr>
          <p:cNvSpPr txBox="1"/>
          <p:nvPr/>
        </p:nvSpPr>
        <p:spPr>
          <a:xfrm>
            <a:off x="-15383" y="3421557"/>
            <a:ext cx="19941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Transvie Médical</a:t>
            </a:r>
          </a:p>
          <a:p>
            <a:pPr algn="ctr"/>
            <a:r>
              <a:rPr lang="fr-FR" sz="1200" dirty="0"/>
              <a:t>Activité principale de conseil scientifique et conduite d’études pré-cliniques</a:t>
            </a:r>
          </a:p>
        </p:txBody>
      </p:sp>
      <p:sp>
        <p:nvSpPr>
          <p:cNvPr id="26" name="Flèche : droite 25">
            <a:extLst>
              <a:ext uri="{FF2B5EF4-FFF2-40B4-BE49-F238E27FC236}">
                <a16:creationId xmlns:a16="http://schemas.microsoft.com/office/drawing/2014/main" id="{9F75973B-E375-22A1-65E2-46F74B380A37}"/>
              </a:ext>
            </a:extLst>
          </p:cNvPr>
          <p:cNvSpPr/>
          <p:nvPr/>
        </p:nvSpPr>
        <p:spPr>
          <a:xfrm>
            <a:off x="342330" y="2234089"/>
            <a:ext cx="11507340" cy="116838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7F29F51-9E08-4CF9-77BE-EBA3E8181F78}"/>
              </a:ext>
            </a:extLst>
          </p:cNvPr>
          <p:cNvSpPr txBox="1"/>
          <p:nvPr/>
        </p:nvSpPr>
        <p:spPr>
          <a:xfrm>
            <a:off x="-126977" y="1852860"/>
            <a:ext cx="2216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2008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085837E-BC04-8213-9937-26FEDFFC2DC7}"/>
              </a:ext>
            </a:extLst>
          </p:cNvPr>
          <p:cNvSpPr txBox="1"/>
          <p:nvPr/>
        </p:nvSpPr>
        <p:spPr>
          <a:xfrm>
            <a:off x="2737835" y="1852860"/>
            <a:ext cx="2216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Mai 2020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DA16EEA-3789-195E-1C21-CEFA35AF7607}"/>
              </a:ext>
            </a:extLst>
          </p:cNvPr>
          <p:cNvSpPr txBox="1"/>
          <p:nvPr/>
        </p:nvSpPr>
        <p:spPr>
          <a:xfrm>
            <a:off x="2738194" y="3294895"/>
            <a:ext cx="22168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FF0000"/>
                </a:solidFill>
              </a:rPr>
              <a:t>VELVET INNOVATIVE TECHNOLOGIES</a:t>
            </a:r>
          </a:p>
          <a:p>
            <a:pPr algn="ctr"/>
            <a:r>
              <a:rPr lang="fr-FR" sz="1200" dirty="0"/>
              <a:t>Redirection de l’activité sur la R&amp;D et l’Ingénierie Pédagogique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9F1AD33-7F3B-2141-EEA3-28387C0E5BB2}"/>
              </a:ext>
            </a:extLst>
          </p:cNvPr>
          <p:cNvSpPr txBox="1"/>
          <p:nvPr/>
        </p:nvSpPr>
        <p:spPr>
          <a:xfrm>
            <a:off x="4589476" y="1852860"/>
            <a:ext cx="2216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Mars 2021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7861A39-E152-5CCC-7E73-020C762EBD15}"/>
              </a:ext>
            </a:extLst>
          </p:cNvPr>
          <p:cNvSpPr txBox="1"/>
          <p:nvPr/>
        </p:nvSpPr>
        <p:spPr>
          <a:xfrm>
            <a:off x="7142874" y="1852860"/>
            <a:ext cx="2216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29 Mai 2021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44F36160-E5E6-7755-3C6E-CCEAC206C65C}"/>
              </a:ext>
            </a:extLst>
          </p:cNvPr>
          <p:cNvSpPr txBox="1"/>
          <p:nvPr/>
        </p:nvSpPr>
        <p:spPr>
          <a:xfrm>
            <a:off x="1186654" y="1852860"/>
            <a:ext cx="2216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2018</a:t>
            </a: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0E555BDD-6118-EE76-5F1B-30DD167D53BA}"/>
              </a:ext>
            </a:extLst>
          </p:cNvPr>
          <p:cNvGrpSpPr/>
          <p:nvPr/>
        </p:nvGrpSpPr>
        <p:grpSpPr>
          <a:xfrm>
            <a:off x="1145857" y="4496284"/>
            <a:ext cx="2310976" cy="2192476"/>
            <a:chOff x="1767546" y="4513836"/>
            <a:chExt cx="2310976" cy="2192476"/>
          </a:xfrm>
        </p:grpSpPr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4DA6799C-208D-7F9A-370D-B1DF42E13A39}"/>
                </a:ext>
              </a:extLst>
            </p:cNvPr>
            <p:cNvSpPr txBox="1"/>
            <p:nvPr/>
          </p:nvSpPr>
          <p:spPr>
            <a:xfrm>
              <a:off x="1821508" y="4513836"/>
              <a:ext cx="2216823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/>
                <a:t>Lauréat de </a:t>
              </a:r>
              <a:r>
                <a:rPr lang="fr-FR" sz="1400" b="1" dirty="0"/>
                <a:t>l’AMI 2018 </a:t>
              </a:r>
              <a:r>
                <a:rPr lang="fr-FR" sz="1400" dirty="0"/>
                <a:t>pour le projet </a:t>
              </a:r>
              <a:r>
                <a:rPr lang="fr-FR" sz="1400" b="1" dirty="0"/>
                <a:t>INNOVET</a:t>
              </a:r>
            </a:p>
            <a:p>
              <a:pPr algn="ctr"/>
              <a:r>
                <a:rPr lang="fr-FR" sz="1200" dirty="0"/>
                <a:t>Développement d’un bloc opératoire virtuel</a:t>
              </a:r>
            </a:p>
          </p:txBody>
        </p:sp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D987ABFB-692F-6390-EAAF-8A1DE14A3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7546" y="5406388"/>
              <a:ext cx="2310976" cy="1299924"/>
            </a:xfrm>
            <a:prstGeom prst="rect">
              <a:avLst/>
            </a:prstGeom>
          </p:spPr>
        </p:pic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0B0792F7-89F1-BF94-C912-427D3FDD29A3}"/>
              </a:ext>
            </a:extLst>
          </p:cNvPr>
          <p:cNvGrpSpPr/>
          <p:nvPr/>
        </p:nvGrpSpPr>
        <p:grpSpPr>
          <a:xfrm>
            <a:off x="4594431" y="4483325"/>
            <a:ext cx="2216823" cy="2229251"/>
            <a:chOff x="3669612" y="3833504"/>
            <a:chExt cx="2216823" cy="2229251"/>
          </a:xfrm>
        </p:grpSpPr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D659BC3D-E847-D775-3019-EC7C6B14074F}"/>
                </a:ext>
              </a:extLst>
            </p:cNvPr>
            <p:cNvSpPr txBox="1"/>
            <p:nvPr/>
          </p:nvSpPr>
          <p:spPr>
            <a:xfrm>
              <a:off x="3669612" y="3833504"/>
              <a:ext cx="221682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Brevet pour un dispositif d’assistance cardiaque externe</a:t>
              </a:r>
            </a:p>
          </p:txBody>
        </p:sp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06C9320B-56CC-5C2B-13F3-CCAF21604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1240" b="45398"/>
            <a:stretch/>
          </p:blipFill>
          <p:spPr>
            <a:xfrm>
              <a:off x="3793850" y="4525009"/>
              <a:ext cx="1968344" cy="1537746"/>
            </a:xfrm>
            <a:prstGeom prst="rect">
              <a:avLst/>
            </a:prstGeom>
          </p:spPr>
        </p:pic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9E10C798-D072-DD82-47EB-F50FBBC194A9}"/>
              </a:ext>
            </a:extLst>
          </p:cNvPr>
          <p:cNvGrpSpPr/>
          <p:nvPr/>
        </p:nvGrpSpPr>
        <p:grpSpPr>
          <a:xfrm>
            <a:off x="7049115" y="3345456"/>
            <a:ext cx="2503950" cy="2984944"/>
            <a:chOff x="7204409" y="3941226"/>
            <a:chExt cx="2309315" cy="2984944"/>
          </a:xfrm>
        </p:grpSpPr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D6F4E9F6-7A89-2879-BC88-394B5FB4FA75}"/>
                </a:ext>
              </a:extLst>
            </p:cNvPr>
            <p:cNvSpPr txBox="1"/>
            <p:nvPr/>
          </p:nvSpPr>
          <p:spPr>
            <a:xfrm>
              <a:off x="7204409" y="3941226"/>
              <a:ext cx="22168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 </a:t>
              </a:r>
              <a:r>
                <a:rPr lang="fr-FR" sz="1400" b="1" dirty="0">
                  <a:solidFill>
                    <a:srgbClr val="FF0000"/>
                  </a:solidFill>
                </a:rPr>
                <a:t>Porteur du projet VIP-TC</a:t>
              </a:r>
            </a:p>
            <a:p>
              <a:pPr algn="ctr"/>
              <a:r>
                <a:rPr lang="fr-FR" sz="1200" dirty="0"/>
                <a:t>Présentation officielle </a:t>
              </a:r>
            </a:p>
          </p:txBody>
        </p:sp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CC2F5A9C-A468-3C54-5B79-6D5521B83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6901" y="4709347"/>
              <a:ext cx="2216823" cy="2216823"/>
            </a:xfrm>
            <a:prstGeom prst="rect">
              <a:avLst/>
            </a:prstGeom>
          </p:spPr>
        </p:pic>
      </p:grp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5B1DD587-0E53-6497-9172-1158960D908D}"/>
              </a:ext>
            </a:extLst>
          </p:cNvPr>
          <p:cNvCxnSpPr>
            <a:cxnSpLocks/>
            <a:stCxn id="27" idx="2"/>
            <a:endCxn id="24" idx="0"/>
          </p:cNvCxnSpPr>
          <p:nvPr/>
        </p:nvCxnSpPr>
        <p:spPr>
          <a:xfrm>
            <a:off x="981435" y="2222192"/>
            <a:ext cx="262" cy="119936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F54A6A5F-7C6D-80B4-E2E8-A3D096118A29}"/>
              </a:ext>
            </a:extLst>
          </p:cNvPr>
          <p:cNvCxnSpPr>
            <a:cxnSpLocks/>
            <a:stCxn id="34" idx="2"/>
            <a:endCxn id="37" idx="0"/>
          </p:cNvCxnSpPr>
          <p:nvPr/>
        </p:nvCxnSpPr>
        <p:spPr>
          <a:xfrm>
            <a:off x="2295066" y="2222192"/>
            <a:ext cx="13165" cy="22740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1C0A5C97-FD66-5AA1-81A0-C086B6CF12E7}"/>
              </a:ext>
            </a:extLst>
          </p:cNvPr>
          <p:cNvCxnSpPr>
            <a:cxnSpLocks/>
            <a:stCxn id="29" idx="2"/>
            <a:endCxn id="30" idx="0"/>
          </p:cNvCxnSpPr>
          <p:nvPr/>
        </p:nvCxnSpPr>
        <p:spPr>
          <a:xfrm>
            <a:off x="3846247" y="2222192"/>
            <a:ext cx="359" cy="107270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65DA95C8-24E6-3A99-0A17-4870179145CA}"/>
              </a:ext>
            </a:extLst>
          </p:cNvPr>
          <p:cNvCxnSpPr>
            <a:cxnSpLocks/>
            <a:stCxn id="32" idx="2"/>
            <a:endCxn id="41" idx="0"/>
          </p:cNvCxnSpPr>
          <p:nvPr/>
        </p:nvCxnSpPr>
        <p:spPr>
          <a:xfrm>
            <a:off x="5697888" y="2222192"/>
            <a:ext cx="4955" cy="226113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DB6CFE8E-7950-3134-0829-971A7D5EDDAD}"/>
              </a:ext>
            </a:extLst>
          </p:cNvPr>
          <p:cNvCxnSpPr>
            <a:cxnSpLocks/>
            <a:stCxn id="33" idx="2"/>
            <a:endCxn id="45" idx="0"/>
          </p:cNvCxnSpPr>
          <p:nvPr/>
        </p:nvCxnSpPr>
        <p:spPr>
          <a:xfrm flipH="1">
            <a:off x="8250947" y="2222192"/>
            <a:ext cx="339" cy="112326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ZoneTexte 51">
            <a:extLst>
              <a:ext uri="{FF2B5EF4-FFF2-40B4-BE49-F238E27FC236}">
                <a16:creationId xmlns:a16="http://schemas.microsoft.com/office/drawing/2014/main" id="{3AE0271F-E775-4E32-8B86-5E27C817A6B9}"/>
              </a:ext>
            </a:extLst>
          </p:cNvPr>
          <p:cNvSpPr txBox="1"/>
          <p:nvPr/>
        </p:nvSpPr>
        <p:spPr>
          <a:xfrm>
            <a:off x="9490680" y="1852860"/>
            <a:ext cx="2216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Février 2022</a:t>
            </a:r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2E059DB8-22F6-B7A1-5D67-99A637BAEA8D}"/>
              </a:ext>
            </a:extLst>
          </p:cNvPr>
          <p:cNvGrpSpPr/>
          <p:nvPr/>
        </p:nvGrpSpPr>
        <p:grpSpPr>
          <a:xfrm>
            <a:off x="9431299" y="3387637"/>
            <a:ext cx="2358991" cy="3329768"/>
            <a:chOff x="9975176" y="3387637"/>
            <a:chExt cx="2216823" cy="3329768"/>
          </a:xfrm>
        </p:grpSpPr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96AEC38F-E7F5-31D2-387F-5C5159CC3AC5}"/>
                </a:ext>
              </a:extLst>
            </p:cNvPr>
            <p:cNvSpPr txBox="1"/>
            <p:nvPr/>
          </p:nvSpPr>
          <p:spPr>
            <a:xfrm>
              <a:off x="9975176" y="3387637"/>
              <a:ext cx="221682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FF0000"/>
                  </a:solidFill>
                </a:rPr>
                <a:t>Lauréat du PIA3 (1,7M€) </a:t>
              </a:r>
              <a:r>
                <a:rPr lang="fr-FR" sz="1400" dirty="0">
                  <a:solidFill>
                    <a:srgbClr val="FF0000"/>
                  </a:solidFill>
                </a:rPr>
                <a:t>pour le projet </a:t>
              </a:r>
              <a:r>
                <a:rPr lang="fr-FR" sz="1400" b="1" dirty="0">
                  <a:solidFill>
                    <a:srgbClr val="FF0000"/>
                  </a:solidFill>
                </a:rPr>
                <a:t>INVEST</a:t>
              </a:r>
            </a:p>
            <a:p>
              <a:pPr algn="ctr"/>
              <a:r>
                <a:rPr lang="fr-FR" sz="1200" dirty="0"/>
                <a:t>Développement de simulateurs pour la formation vétérinaire (numérique &amp; synthétique) </a:t>
              </a:r>
            </a:p>
          </p:txBody>
        </p:sp>
        <p:pic>
          <p:nvPicPr>
            <p:cNvPr id="55" name="Picture 2">
              <a:extLst>
                <a:ext uri="{FF2B5EF4-FFF2-40B4-BE49-F238E27FC236}">
                  <a16:creationId xmlns:a16="http://schemas.microsoft.com/office/drawing/2014/main" id="{D87E75BB-5764-6E88-4C41-A056AC0525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963063" y="4496995"/>
              <a:ext cx="1053235" cy="1019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E5572F05-AC2D-9565-C6C4-1EBA4EF92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1208" y="5549024"/>
              <a:ext cx="1112744" cy="1168381"/>
            </a:xfrm>
            <a:prstGeom prst="rect">
              <a:avLst/>
            </a:prstGeom>
          </p:spPr>
        </p:pic>
        <p:pic>
          <p:nvPicPr>
            <p:cNvPr id="57" name="Picture 2" descr="Aucune description de photo disponible.">
              <a:extLst>
                <a:ext uri="{FF2B5EF4-FFF2-40B4-BE49-F238E27FC236}">
                  <a16:creationId xmlns:a16="http://schemas.microsoft.com/office/drawing/2014/main" id="{47BE5C47-C5EC-4BEA-130C-268B40E268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290191" y="4494534"/>
              <a:ext cx="810409" cy="1008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8502A41B-1AB9-F6D7-3221-301B1D95D0B0}"/>
              </a:ext>
            </a:extLst>
          </p:cNvPr>
          <p:cNvCxnSpPr>
            <a:cxnSpLocks/>
            <a:stCxn id="52" idx="2"/>
            <a:endCxn id="54" idx="0"/>
          </p:cNvCxnSpPr>
          <p:nvPr/>
        </p:nvCxnSpPr>
        <p:spPr>
          <a:xfrm>
            <a:off x="10599092" y="2222192"/>
            <a:ext cx="11703" cy="116544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3977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38FFC03-7168-4653-B47F-24DD5430A39A}" type="slidenum">
              <a:rPr lang="fr-FR">
                <a:latin typeface="Gill Sans MT"/>
                <a:ea typeface="ＭＳ Ｐゴシック"/>
                <a:cs typeface="ＭＳ Ｐゴシック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fr-FR">
              <a:latin typeface="Gill Sans MT"/>
              <a:ea typeface="ＭＳ Ｐゴシック"/>
              <a:cs typeface="ＭＳ Ｐゴシック"/>
            </a:endParaRPr>
          </a:p>
        </p:txBody>
      </p:sp>
      <p:pic>
        <p:nvPicPr>
          <p:cNvPr id="5" name="Picture 11" descr="642603966_small"/>
          <p:cNvPicPr>
            <a:picLocks noChangeAspect="1" noChangeArrowheads="1"/>
          </p:cNvPicPr>
          <p:nvPr/>
        </p:nvPicPr>
        <p:blipFill>
          <a:blip r:embed="rId2"/>
          <a:srcRect l="24661" r="8675"/>
          <a:stretch>
            <a:fillRect/>
          </a:stretch>
        </p:blipFill>
        <p:spPr bwMode="auto">
          <a:xfrm>
            <a:off x="2566989" y="4167188"/>
            <a:ext cx="2352675" cy="264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2" descr="C:\Users\ps\Desktop\cours simulation\untitled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3175" y="1277938"/>
            <a:ext cx="2376488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773488" y="620713"/>
            <a:ext cx="5543550" cy="576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fr-FR" b="1" dirty="0">
                <a:solidFill>
                  <a:srgbClr val="C00000"/>
                </a:solidFill>
                <a:latin typeface="Gill Sans MT"/>
              </a:rPr>
              <a:t>Do </a:t>
            </a:r>
            <a:r>
              <a:rPr lang="fr-FR" b="1" dirty="0" err="1">
                <a:solidFill>
                  <a:srgbClr val="C00000"/>
                </a:solidFill>
                <a:latin typeface="Gill Sans MT"/>
              </a:rPr>
              <a:t>traditional</a:t>
            </a:r>
            <a:r>
              <a:rPr lang="fr-FR" b="1" dirty="0">
                <a:solidFill>
                  <a:srgbClr val="C00000"/>
                </a:solidFill>
                <a:latin typeface="Gill Sans MT"/>
              </a:rPr>
              <a:t> </a:t>
            </a:r>
            <a:r>
              <a:rPr lang="fr-FR" b="1" dirty="0" err="1">
                <a:solidFill>
                  <a:srgbClr val="C00000"/>
                </a:solidFill>
                <a:latin typeface="Gill Sans MT"/>
              </a:rPr>
              <a:t>mentoring</a:t>
            </a:r>
            <a:r>
              <a:rPr lang="fr-FR" b="1" dirty="0">
                <a:solidFill>
                  <a:srgbClr val="C00000"/>
                </a:solidFill>
                <a:latin typeface="Gill Sans MT"/>
              </a:rPr>
              <a:t> </a:t>
            </a:r>
            <a:r>
              <a:rPr lang="fr-FR" b="1" dirty="0" err="1">
                <a:solidFill>
                  <a:srgbClr val="C00000"/>
                </a:solidFill>
                <a:latin typeface="Gill Sans MT"/>
              </a:rPr>
              <a:t>relationship</a:t>
            </a:r>
            <a:r>
              <a:rPr lang="fr-FR" b="1" dirty="0">
                <a:solidFill>
                  <a:srgbClr val="C00000"/>
                </a:solidFill>
                <a:latin typeface="Gill Sans MT"/>
              </a:rPr>
              <a:t> </a:t>
            </a:r>
            <a:r>
              <a:rPr lang="fr-FR" b="1" dirty="0" err="1">
                <a:solidFill>
                  <a:srgbClr val="C00000"/>
                </a:solidFill>
                <a:latin typeface="Gill Sans MT"/>
              </a:rPr>
              <a:t>still</a:t>
            </a:r>
            <a:r>
              <a:rPr lang="fr-FR" b="1" dirty="0">
                <a:solidFill>
                  <a:srgbClr val="C00000"/>
                </a:solidFill>
                <a:latin typeface="Gill Sans MT"/>
              </a:rPr>
              <a:t> </a:t>
            </a:r>
            <a:r>
              <a:rPr lang="fr-FR" b="1" dirty="0" err="1">
                <a:solidFill>
                  <a:srgbClr val="C00000"/>
                </a:solidFill>
                <a:latin typeface="Gill Sans MT"/>
              </a:rPr>
              <a:t>work</a:t>
            </a:r>
            <a:r>
              <a:rPr lang="fr-FR" b="1" dirty="0">
                <a:solidFill>
                  <a:srgbClr val="C00000"/>
                </a:solidFill>
                <a:latin typeface="Gill Sans MT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5159375" y="1509714"/>
            <a:ext cx="4718050" cy="758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Special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 and </a:t>
            </a: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privileged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link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between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 senior and junior surgeons = </a:t>
            </a: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Companionship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 (</a:t>
            </a: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Hadstedian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59375" y="2341316"/>
            <a:ext cx="4718050" cy="6556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Sustained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 long-</a:t>
            </a: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term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relationship</a:t>
            </a:r>
            <a:endParaRPr lang="fr-FR" b="1" dirty="0">
              <a:solidFill>
                <a:srgbClr val="002060"/>
              </a:solidFill>
              <a:latin typeface="Gill Sans MT"/>
              <a:ea typeface="ＭＳ Ｐゴシック" pitchFamily="34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68900" y="3061396"/>
            <a:ext cx="4718050" cy="6556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Sharing intellectual and social capital 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&amp; </a:t>
            </a: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Providing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psychological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 support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59375" y="4438525"/>
            <a:ext cx="4718050" cy="655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Inadequacy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between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 mentors and </a:t>
            </a: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learners</a:t>
            </a:r>
            <a:endParaRPr lang="fr-FR" b="1" dirty="0">
              <a:solidFill>
                <a:srgbClr val="002060"/>
              </a:solidFill>
              <a:latin typeface="Gill Sans MT"/>
              <a:ea typeface="ＭＳ Ｐゴシック" pitchFamily="34" charset="-12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59375" y="5148264"/>
            <a:ext cx="4718050" cy="657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Excessive </a:t>
            </a: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clinical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workloads</a:t>
            </a:r>
            <a:endParaRPr lang="fr-FR" b="1" dirty="0">
              <a:solidFill>
                <a:srgbClr val="002060"/>
              </a:solidFill>
              <a:latin typeface="Gill Sans MT"/>
              <a:ea typeface="ＭＳ Ｐゴシック" pitchFamily="34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68900" y="5868989"/>
            <a:ext cx="4718050" cy="6556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Low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 value of </a:t>
            </a: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mentoring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status</a:t>
            </a:r>
            <a:endParaRPr lang="fr-FR" b="1" dirty="0">
              <a:solidFill>
                <a:srgbClr val="002060"/>
              </a:solidFill>
              <a:latin typeface="Gill Sans MT"/>
              <a:ea typeface="ＭＳ Ｐゴシック" pitchFamily="34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57789" y="3794126"/>
            <a:ext cx="2592387" cy="57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>
              <a:defRPr/>
            </a:pPr>
            <a:r>
              <a:rPr lang="fr-FR" b="1" dirty="0" err="1">
                <a:solidFill>
                  <a:srgbClr val="FF0000"/>
                </a:solidFill>
                <a:latin typeface="Gill Sans MT"/>
                <a:ea typeface="ＭＳ Ｐゴシック" pitchFamily="34" charset="-128"/>
              </a:rPr>
              <a:t>However</a:t>
            </a:r>
            <a:r>
              <a:rPr lang="fr-FR" b="1" dirty="0">
                <a:solidFill>
                  <a:srgbClr val="FF0000"/>
                </a:solidFill>
                <a:latin typeface="Gill Sans MT"/>
                <a:ea typeface="ＭＳ Ｐゴシック" pitchFamily="34" charset="-128"/>
              </a:rPr>
              <a:t>…..</a:t>
            </a:r>
            <a:endParaRPr lang="fr-FR" b="1" dirty="0">
              <a:solidFill>
                <a:srgbClr val="C00000"/>
              </a:solidFill>
              <a:latin typeface="Gill Sans MT"/>
            </a:endParaRPr>
          </a:p>
        </p:txBody>
      </p:sp>
      <p:sp>
        <p:nvSpPr>
          <p:cNvPr id="17" name="Titre 1"/>
          <p:cNvSpPr txBox="1">
            <a:spLocks/>
          </p:cNvSpPr>
          <p:nvPr/>
        </p:nvSpPr>
        <p:spPr>
          <a:xfrm>
            <a:off x="2566989" y="115889"/>
            <a:ext cx="7850187" cy="4333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SIMULATION: NEW PEDAGOGICAL STRATEGY?</a:t>
            </a:r>
          </a:p>
        </p:txBody>
      </p:sp>
    </p:spTree>
    <p:extLst>
      <p:ext uri="{BB962C8B-B14F-4D97-AF65-F5344CB8AC3E}">
        <p14:creationId xmlns:p14="http://schemas.microsoft.com/office/powerpoint/2010/main" val="394322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7EE7D-9B9D-4C3B-B3FE-05D1CFBF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 cap="none" dirty="0"/>
              <a:t>Savoir-faire</a:t>
            </a:r>
            <a:r>
              <a:rPr lang="fr-FR" dirty="0"/>
              <a:t> (1/2)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26947D4-1B4B-214F-5F07-425E8DFBF4D1}"/>
              </a:ext>
            </a:extLst>
          </p:cNvPr>
          <p:cNvSpPr/>
          <p:nvPr/>
        </p:nvSpPr>
        <p:spPr>
          <a:xfrm>
            <a:off x="445001" y="1993502"/>
            <a:ext cx="885210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fr-FR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Formations aux pratiques chirurgicales vétérinaires :</a:t>
            </a:r>
          </a:p>
        </p:txBody>
      </p:sp>
      <p:grpSp>
        <p:nvGrpSpPr>
          <p:cNvPr id="95" name="Groupe 94">
            <a:extLst>
              <a:ext uri="{FF2B5EF4-FFF2-40B4-BE49-F238E27FC236}">
                <a16:creationId xmlns:a16="http://schemas.microsoft.com/office/drawing/2014/main" id="{BB30338C-F6B9-286C-766A-CE63B6CB7B50}"/>
              </a:ext>
            </a:extLst>
          </p:cNvPr>
          <p:cNvGrpSpPr/>
          <p:nvPr/>
        </p:nvGrpSpPr>
        <p:grpSpPr>
          <a:xfrm>
            <a:off x="9291808" y="1947051"/>
            <a:ext cx="2733700" cy="1821148"/>
            <a:chOff x="4492116" y="2976397"/>
            <a:chExt cx="3485867" cy="2355222"/>
          </a:xfrm>
        </p:grpSpPr>
        <p:pic>
          <p:nvPicPr>
            <p:cNvPr id="96" name="Image 95">
              <a:extLst>
                <a:ext uri="{FF2B5EF4-FFF2-40B4-BE49-F238E27FC236}">
                  <a16:creationId xmlns:a16="http://schemas.microsoft.com/office/drawing/2014/main" id="{407B133B-0463-2063-5A95-F2CB4B90C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2116" y="2976397"/>
              <a:ext cx="3207767" cy="1804369"/>
            </a:xfrm>
            <a:prstGeom prst="rect">
              <a:avLst/>
            </a:prstGeom>
          </p:spPr>
        </p:pic>
        <p:pic>
          <p:nvPicPr>
            <p:cNvPr id="97" name="Image 96">
              <a:extLst>
                <a:ext uri="{FF2B5EF4-FFF2-40B4-BE49-F238E27FC236}">
                  <a16:creationId xmlns:a16="http://schemas.microsoft.com/office/drawing/2014/main" id="{A964DA1D-6D48-34AA-79B0-F2FB0C875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4292" y="4180131"/>
              <a:ext cx="2503691" cy="1151488"/>
            </a:xfrm>
            <a:prstGeom prst="rect">
              <a:avLst/>
            </a:prstGeom>
          </p:spPr>
        </p:pic>
      </p:grpSp>
      <p:pic>
        <p:nvPicPr>
          <p:cNvPr id="101" name="Image 100">
            <a:extLst>
              <a:ext uri="{FF2B5EF4-FFF2-40B4-BE49-F238E27FC236}">
                <a16:creationId xmlns:a16="http://schemas.microsoft.com/office/drawing/2014/main" id="{CBD17799-801F-E875-04CA-8D7B80C896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1807" y="3768199"/>
            <a:ext cx="2515607" cy="2183266"/>
          </a:xfrm>
          <a:prstGeom prst="roundRect">
            <a:avLst>
              <a:gd name="adj" fmla="val 0"/>
            </a:avLst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29FE8F67-5185-2AAF-84A4-8F515DDBABD1}"/>
              </a:ext>
            </a:extLst>
          </p:cNvPr>
          <p:cNvSpPr txBox="1"/>
          <p:nvPr/>
        </p:nvSpPr>
        <p:spPr>
          <a:xfrm>
            <a:off x="581192" y="2644654"/>
            <a:ext cx="8400883" cy="2219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6000" indent="-3060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fr-FR" sz="2200" dirty="0">
                <a:solidFill>
                  <a:schemeClr val="tx2"/>
                </a:solidFill>
                <a:latin typeface="CIDFont+F8"/>
              </a:rPr>
              <a:t>Organisme de formation agréé</a:t>
            </a:r>
          </a:p>
          <a:p>
            <a:pPr marL="306000" indent="-3060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fr-FR" sz="2200" dirty="0">
                <a:solidFill>
                  <a:schemeClr val="tx2"/>
                </a:solidFill>
                <a:latin typeface="CIDFont+F8"/>
              </a:rPr>
              <a:t>Formations destinées aux vétérinaires à l’échelle mondiale</a:t>
            </a:r>
          </a:p>
          <a:p>
            <a:pPr marL="306000" indent="-3060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fr-FR" sz="2200" dirty="0">
                <a:solidFill>
                  <a:schemeClr val="tx2"/>
                </a:solidFill>
                <a:latin typeface="CIDFont+F8"/>
              </a:rPr>
              <a:t>Ingénierie pédagogique innovante</a:t>
            </a:r>
          </a:p>
          <a:p>
            <a:pPr marL="306000" indent="-30600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fr-FR" sz="2200" dirty="0">
                <a:solidFill>
                  <a:schemeClr val="tx2"/>
                </a:solidFill>
                <a:latin typeface="CIDFont+F8"/>
              </a:rPr>
              <a:t>Partenariat avec l’Association Française Vétérinaire des Animaux de Compagnie</a:t>
            </a:r>
          </a:p>
        </p:txBody>
      </p:sp>
    </p:spTree>
    <p:extLst>
      <p:ext uri="{BB962C8B-B14F-4D97-AF65-F5344CB8AC3E}">
        <p14:creationId xmlns:p14="http://schemas.microsoft.com/office/powerpoint/2010/main" val="13628835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7EE7D-9B9D-4C3B-B3FE-05D1CFBF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 dirty="0"/>
              <a:t>S</a:t>
            </a:r>
            <a:r>
              <a:rPr lang="fr-FR" cap="none" dirty="0"/>
              <a:t>avoir-faire</a:t>
            </a:r>
            <a:r>
              <a:rPr lang="fr-FR" dirty="0"/>
              <a:t> (2/2)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26947D4-1B4B-214F-5F07-425E8DFBF4D1}"/>
              </a:ext>
            </a:extLst>
          </p:cNvPr>
          <p:cNvSpPr/>
          <p:nvPr/>
        </p:nvSpPr>
        <p:spPr>
          <a:xfrm>
            <a:off x="466928" y="2221358"/>
            <a:ext cx="1114388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r-FR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Développement de dispositifs innovants :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9FE8F67-5185-2AAF-84A4-8F515DDBABD1}"/>
              </a:ext>
            </a:extLst>
          </p:cNvPr>
          <p:cNvSpPr txBox="1"/>
          <p:nvPr/>
        </p:nvSpPr>
        <p:spPr>
          <a:xfrm>
            <a:off x="978268" y="3022667"/>
            <a:ext cx="101696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</a:pPr>
            <a:r>
              <a:rPr lang="fr-FR" b="1" dirty="0">
                <a:solidFill>
                  <a:schemeClr val="tx2"/>
                </a:solidFill>
                <a:latin typeface="CIDFont+F8"/>
              </a:rPr>
              <a:t>Recherche et développement de Simulateurs Organiques / Synthétiques / Numériques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BB2F925-4D63-BCAE-1A86-B6C87CD453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192" y="3608533"/>
            <a:ext cx="6439711" cy="27944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DE71FF7-6991-A234-A84C-67D568C68A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0903" y="3572015"/>
            <a:ext cx="4455268" cy="283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09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7E3FD6-EED7-4D92-BC1C-85C0E71A0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 cap="none" dirty="0"/>
              <a:t>Le projet : Activité de formation</a:t>
            </a: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32F021F-72D9-4868-C536-D3F60DC4F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Formations en partenariat avec </a:t>
            </a:r>
            <a:r>
              <a:rPr lang="fr-FR" b="1" dirty="0"/>
              <a:t>l’AFVAC</a:t>
            </a:r>
            <a:r>
              <a:rPr lang="fr-FR" dirty="0"/>
              <a:t> (Association Française des Vétérinaires pour Animaux de Compagnie) certifiées </a:t>
            </a:r>
            <a:r>
              <a:rPr lang="fr-FR" b="1" dirty="0" err="1"/>
              <a:t>Qualiopi</a:t>
            </a:r>
            <a:endParaRPr lang="fr-FR" b="1" dirty="0"/>
          </a:p>
          <a:p>
            <a:r>
              <a:rPr lang="fr-FR" dirty="0"/>
              <a:t>Un concept phare :  </a:t>
            </a:r>
            <a:r>
              <a:rPr lang="fr-FR" b="1" i="1" dirty="0"/>
              <a:t>« Jamais la première fois sur le patient » </a:t>
            </a:r>
          </a:p>
          <a:p>
            <a:r>
              <a:rPr lang="fr-FR" dirty="0"/>
              <a:t>Une démarche de </a:t>
            </a:r>
            <a:r>
              <a:rPr lang="fr-FR" b="1" dirty="0"/>
              <a:t>certification</a:t>
            </a:r>
            <a:r>
              <a:rPr lang="fr-FR" dirty="0"/>
              <a:t> des gestes grâce au </a:t>
            </a:r>
            <a:r>
              <a:rPr lang="fr-FR" b="1" dirty="0"/>
              <a:t>compagnonnage numérique</a:t>
            </a:r>
          </a:p>
          <a:p>
            <a:r>
              <a:rPr lang="fr-FR" dirty="0"/>
              <a:t>Richesse pédagogique avec modèles anatomiques </a:t>
            </a:r>
            <a:r>
              <a:rPr lang="fr-FR" b="1" dirty="0"/>
              <a:t>pré-clinique </a:t>
            </a:r>
            <a:r>
              <a:rPr lang="fr-FR" dirty="0"/>
              <a:t>et</a:t>
            </a:r>
            <a:r>
              <a:rPr lang="fr-FR" b="1" dirty="0"/>
              <a:t> synthétiques</a:t>
            </a:r>
          </a:p>
          <a:p>
            <a:r>
              <a:rPr lang="fr-FR" dirty="0"/>
              <a:t>Formateurs reconnus au niveau </a:t>
            </a:r>
            <a:r>
              <a:rPr lang="fr-FR" b="1" dirty="0"/>
              <a:t>national</a:t>
            </a:r>
            <a:r>
              <a:rPr lang="fr-FR" dirty="0"/>
              <a:t> et </a:t>
            </a:r>
            <a:r>
              <a:rPr lang="fr-FR" b="1" dirty="0"/>
              <a:t>international</a:t>
            </a:r>
          </a:p>
          <a:p>
            <a:r>
              <a:rPr lang="fr-FR" dirty="0"/>
              <a:t>Actuellement : </a:t>
            </a:r>
            <a:r>
              <a:rPr lang="fr-FR" b="1" dirty="0"/>
              <a:t>plateau technique de pointe </a:t>
            </a:r>
            <a:r>
              <a:rPr lang="fr-FR" dirty="0"/>
              <a:t>(collaboration avec l’Ecole de chirurgie – Hôpital virtuel de Nancy) </a:t>
            </a:r>
          </a:p>
          <a:p>
            <a:r>
              <a:rPr lang="fr-FR" b="1" dirty="0"/>
              <a:t>Formation continue </a:t>
            </a:r>
            <a:r>
              <a:rPr lang="fr-FR" dirty="0"/>
              <a:t>: s’adresse au vétérinaire diplômés en activité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E15ED8E-7D9A-40F5-A085-EE4FA53A7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fr-FR" noProof="0" smtClean="0"/>
              <a:pPr rtl="0"/>
              <a:t>52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0040810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7E3FD6-EED7-4D92-BC1C-85C0E71A0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 cap="none" dirty="0"/>
              <a:t>Le projet : Activité de formation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E87EF3-8D0D-30E6-5BD3-B35429168B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formations « catalogues »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32F021F-72D9-4868-C536-D3F60DC4FE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/>
              <a:t>Plusieurs sessions par an</a:t>
            </a:r>
          </a:p>
          <a:p>
            <a:r>
              <a:rPr lang="fr-FR" dirty="0"/>
              <a:t>Programme prévisionnel disponible sur le site </a:t>
            </a:r>
          </a:p>
          <a:p>
            <a:r>
              <a:rPr lang="fr-FR" dirty="0"/>
              <a:t>Tarifs :</a:t>
            </a:r>
          </a:p>
          <a:p>
            <a:pPr lvl="1"/>
            <a:r>
              <a:rPr lang="fr-FR" dirty="0"/>
              <a:t>Formations « en français » : 1 040€ HT/personnes/2 jours</a:t>
            </a:r>
          </a:p>
          <a:p>
            <a:pPr lvl="1"/>
            <a:r>
              <a:rPr lang="fr-FR" dirty="0"/>
              <a:t>Formations internationales : 2 500€ HT/personnes/2 jours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C828B79-7BBB-995E-D7E4-0C25F5B2BD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/>
              <a:t>Les formations « spécifiques »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939A2B6E-EBEC-1590-387C-E51A3A04348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r-FR" dirty="0"/>
              <a:t>Formations spécifiques dont le programme est élaboré avec les clients</a:t>
            </a:r>
          </a:p>
          <a:p>
            <a:r>
              <a:rPr lang="fr-FR" dirty="0"/>
              <a:t>Tarifs :</a:t>
            </a:r>
          </a:p>
          <a:p>
            <a:pPr lvl="1"/>
            <a:r>
              <a:rPr lang="fr-FR" dirty="0"/>
              <a:t>Calculé selon le niveau d’expertise demandé, de la durée, du profil des participants et de la spécialité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E15ED8E-7D9A-40F5-A085-EE4FA53A7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fr-FR" noProof="0" smtClean="0"/>
              <a:pPr rtl="0"/>
              <a:t>53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7098856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7E3FD6-EED7-4D92-BC1C-85C0E71A0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 cap="none" dirty="0"/>
              <a:t>Le projet : potentiel de développement</a:t>
            </a: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32F021F-72D9-4868-C536-D3F60DC4F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188197"/>
          </a:xfrm>
        </p:spPr>
        <p:txBody>
          <a:bodyPr>
            <a:normAutofit/>
          </a:bodyPr>
          <a:lstStyle/>
          <a:p>
            <a:r>
              <a:rPr lang="fr-FR" dirty="0"/>
              <a:t>Un besoin important de montée en compétences, surtout en France</a:t>
            </a:r>
          </a:p>
          <a:p>
            <a:pPr lvl="1"/>
            <a:r>
              <a:rPr lang="fr-FR" dirty="0"/>
              <a:t>Pas de reconnaissance des centres de formation français dans les classements internationaux </a:t>
            </a:r>
          </a:p>
          <a:p>
            <a:pPr lvl="1"/>
            <a:endParaRPr lang="fr-FR" dirty="0"/>
          </a:p>
          <a:p>
            <a:r>
              <a:rPr lang="fr-FR" dirty="0"/>
              <a:t>Un marché des soins vétérinaires européen en pleine expansion </a:t>
            </a:r>
          </a:p>
          <a:p>
            <a:pPr lvl="1"/>
            <a:r>
              <a:rPr lang="fr-FR" dirty="0"/>
              <a:t>2020 : 5,75 milliards de dollars ; prévision 2027 : 8,89 milliards de dollars (TCAC de 6,42%)</a:t>
            </a:r>
          </a:p>
          <a:p>
            <a:pPr lvl="1"/>
            <a:r>
              <a:rPr lang="fr-FR" dirty="0"/>
              <a:t>2017 : 243 000 vétérinaires exerçants déclarés à la Fédération vétérinaire européenne</a:t>
            </a:r>
          </a:p>
          <a:p>
            <a:endParaRPr lang="fr-FR" dirty="0"/>
          </a:p>
          <a:p>
            <a:r>
              <a:rPr lang="fr-FR" dirty="0"/>
              <a:t>Accroissement d’activité</a:t>
            </a:r>
          </a:p>
          <a:p>
            <a:pPr lvl="1"/>
            <a:r>
              <a:rPr lang="fr-FR" dirty="0"/>
              <a:t> Passage de 2 modules*/mois (2022/2023) à environ 20 modules/mois en pleine activité du centre VIP-TC</a:t>
            </a:r>
          </a:p>
          <a:p>
            <a:pPr lvl="1"/>
            <a:r>
              <a:rPr lang="fr-FR" dirty="0"/>
              <a:t>CA estimé à 2 M€ en pleine activité</a:t>
            </a:r>
          </a:p>
          <a:p>
            <a:pPr lvl="1"/>
            <a:r>
              <a:rPr lang="fr-FR" dirty="0"/>
              <a:t> Réflexion sur la possibilité de dupliquer la formule sur chaque continent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E15ED8E-7D9A-40F5-A085-EE4FA53A7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fr-FR" noProof="0" smtClean="0"/>
              <a:pPr rtl="0"/>
              <a:t>54</a:t>
            </a:fld>
            <a:endParaRPr lang="fr-FR" noProof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3F78CE6-A452-BDAC-F252-1F8849A9169E}"/>
              </a:ext>
            </a:extLst>
          </p:cNvPr>
          <p:cNvSpPr txBox="1"/>
          <p:nvPr/>
        </p:nvSpPr>
        <p:spPr>
          <a:xfrm>
            <a:off x="6194592" y="6426444"/>
            <a:ext cx="51491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*modules : formations « classiques » sur plusieurs jours et </a:t>
            </a:r>
            <a:r>
              <a:rPr lang="fr-FR" sz="1100" dirty="0" err="1"/>
              <a:t>masterclass</a:t>
            </a:r>
            <a:r>
              <a:rPr lang="fr-FR" sz="1100" dirty="0"/>
              <a:t> sur une journée</a:t>
            </a:r>
          </a:p>
        </p:txBody>
      </p:sp>
    </p:spTree>
    <p:extLst>
      <p:ext uri="{BB962C8B-B14F-4D97-AF65-F5344CB8AC3E}">
        <p14:creationId xmlns:p14="http://schemas.microsoft.com/office/powerpoint/2010/main" val="10859605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7E3FD6-EED7-4D92-BC1C-85C0E71A0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 cap="none" dirty="0"/>
              <a:t>Logique d’une développement transfrontalière</a:t>
            </a: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32F021F-72D9-4868-C536-D3F60DC4F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5514808" cy="3678303"/>
          </a:xfrm>
        </p:spPr>
        <p:txBody>
          <a:bodyPr/>
          <a:lstStyle/>
          <a:p>
            <a:r>
              <a:rPr lang="fr-FR" dirty="0"/>
              <a:t>Attentes de l’entreprise :</a:t>
            </a:r>
          </a:p>
          <a:p>
            <a:pPr lvl="1"/>
            <a:r>
              <a:rPr lang="fr-FR" dirty="0"/>
              <a:t>Support financier</a:t>
            </a:r>
          </a:p>
          <a:p>
            <a:pPr lvl="1"/>
            <a:r>
              <a:rPr lang="fr-FR" dirty="0"/>
              <a:t>Gain de notoriété au niveau européen (notamment Allemagne, Belgique, Luxembourg) </a:t>
            </a:r>
          </a:p>
          <a:p>
            <a:pPr lvl="1"/>
            <a:r>
              <a:rPr lang="fr-FR" dirty="0"/>
              <a:t>Obtention de nouveaux stagiaires pour les formations innovantes</a:t>
            </a:r>
          </a:p>
          <a:p>
            <a:pPr lvl="1"/>
            <a:r>
              <a:rPr lang="fr-FR" dirty="0"/>
              <a:t>Accompagnement juridique sur l’international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E15ED8E-7D9A-40F5-A085-EE4FA53A7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fr-FR" noProof="0" smtClean="0"/>
              <a:pPr rtl="0"/>
              <a:t>55</a:t>
            </a:fld>
            <a:endParaRPr lang="fr-FR" noProof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D8C5232-167F-8D04-D2C2-4A4A7F9F22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78"/>
          <a:stretch/>
        </p:blipFill>
        <p:spPr>
          <a:xfrm>
            <a:off x="6863747" y="1964485"/>
            <a:ext cx="4359623" cy="445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64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8BEE3AA-F0C1-4B65-AB23-D400FC0FFD28}" type="slidenum">
              <a:rPr lang="fr-FR">
                <a:latin typeface="Gill Sans MT"/>
                <a:ea typeface="ＭＳ Ｐゴシック"/>
                <a:cs typeface="ＭＳ Ｐゴシック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fr-FR">
              <a:latin typeface="Gill Sans MT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35638" y="1620839"/>
            <a:ext cx="4718050" cy="6556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Enable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 the </a:t>
            </a: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learners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 to </a:t>
            </a: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be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 more actif!</a:t>
            </a:r>
          </a:p>
        </p:txBody>
      </p:sp>
      <p:pic>
        <p:nvPicPr>
          <p:cNvPr id="20485" name="Picture 13" descr="Luke-Skywalk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66988" y="3933825"/>
            <a:ext cx="2870200" cy="223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5735638" y="2492376"/>
            <a:ext cx="4718050" cy="657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Allow learning to be </a:t>
            </a:r>
            <a:r>
              <a:rPr lang="en-US" b="1" dirty="0" err="1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personalised</a:t>
            </a:r>
            <a:r>
              <a:rPr lang="en-US" b="1" dirty="0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 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!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35638" y="3348039"/>
            <a:ext cx="4718050" cy="657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Allow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rapid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 feedback &amp; </a:t>
            </a: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debriefing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promoting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efficiency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 and </a:t>
            </a:r>
            <a:r>
              <a:rPr lang="fr-FR" b="1" dirty="0" err="1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integration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!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35638" y="4181475"/>
            <a:ext cx="4718050" cy="655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Allow less intimidating relationship between the teacher and learner</a:t>
            </a:r>
            <a:r>
              <a:rPr lang="fr-FR" b="1" dirty="0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!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35638" y="836613"/>
            <a:ext cx="3456706" cy="576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>
              <a:defRPr/>
            </a:pPr>
            <a:r>
              <a:rPr lang="fr-FR" b="1" dirty="0" err="1">
                <a:solidFill>
                  <a:srgbClr val="FF0000"/>
                </a:solidFill>
                <a:latin typeface="Gill Sans MT"/>
                <a:ea typeface="ＭＳ Ｐゴシック" pitchFamily="34" charset="-128"/>
              </a:rPr>
              <a:t>Useful</a:t>
            </a:r>
            <a:r>
              <a:rPr lang="fr-FR" b="1" dirty="0">
                <a:solidFill>
                  <a:srgbClr val="FF0000"/>
                </a:solidFill>
                <a:latin typeface="Gill Sans MT"/>
                <a:ea typeface="ＭＳ Ｐゴシック" pitchFamily="34" charset="-128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Gill Sans MT"/>
                <a:ea typeface="ＭＳ Ｐゴシック" pitchFamily="34" charset="-128"/>
              </a:rPr>
              <a:t>roles</a:t>
            </a:r>
            <a:r>
              <a:rPr lang="fr-FR" b="1" dirty="0">
                <a:solidFill>
                  <a:srgbClr val="FF0000"/>
                </a:solidFill>
                <a:latin typeface="Gill Sans MT"/>
                <a:ea typeface="ＭＳ Ｐゴシック" pitchFamily="34" charset="-128"/>
              </a:rPr>
              <a:t> of </a:t>
            </a:r>
            <a:r>
              <a:rPr lang="fr-FR" b="1" dirty="0" err="1">
                <a:solidFill>
                  <a:srgbClr val="FF0000"/>
                </a:solidFill>
                <a:latin typeface="Gill Sans MT"/>
                <a:ea typeface="ＭＳ Ｐゴシック" pitchFamily="34" charset="-128"/>
              </a:rPr>
              <a:t>Simulators</a:t>
            </a:r>
            <a:r>
              <a:rPr lang="fr-FR" b="1" dirty="0">
                <a:solidFill>
                  <a:srgbClr val="FF0000"/>
                </a:solidFill>
                <a:latin typeface="Gill Sans MT"/>
                <a:ea typeface="ＭＳ Ｐゴシック" pitchFamily="34" charset="-128"/>
              </a:rPr>
              <a:t>…..</a:t>
            </a:r>
            <a:endParaRPr lang="fr-FR" b="1" dirty="0">
              <a:solidFill>
                <a:srgbClr val="C00000"/>
              </a:solidFill>
              <a:latin typeface="Gill Sans M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35638" y="5157789"/>
            <a:ext cx="4718050" cy="93503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i="1" dirty="0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«</a:t>
            </a:r>
            <a:r>
              <a:rPr lang="en-US" b="1" i="1" dirty="0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Tell me and I forget. Teach me and I remember. Involve me and I learn</a:t>
            </a:r>
            <a:r>
              <a:rPr lang="fr-FR" b="1" i="1" dirty="0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».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i="1" dirty="0">
                <a:solidFill>
                  <a:srgbClr val="002060"/>
                </a:solidFill>
                <a:latin typeface="Gill Sans MT"/>
                <a:ea typeface="ＭＳ Ｐゴシック" pitchFamily="34" charset="-128"/>
              </a:rPr>
              <a:t>[Benjamin Franklin]</a:t>
            </a: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2566989" y="115889"/>
            <a:ext cx="7850187" cy="4333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SIMULATION: NEW PEDAGOGICAL STRATEGY?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6" y="1268760"/>
            <a:ext cx="2862003" cy="20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47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upload.wikimedia.org/wikipedia/commons/thumb/a/a5/Map_of_USA_with_state_names.svg/2000px-Map_of_USA_with_state_names.sv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" t="-4802" r="-121" b="4802"/>
          <a:stretch/>
        </p:blipFill>
        <p:spPr bwMode="auto">
          <a:xfrm>
            <a:off x="2620022" y="1284334"/>
            <a:ext cx="6444000" cy="398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756" y="5461641"/>
            <a:ext cx="619493" cy="25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Samuel Merritt Univers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929" y="964659"/>
            <a:ext cx="792000" cy="36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site log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94" b="-15253"/>
          <a:stretch/>
        </p:blipFill>
        <p:spPr bwMode="auto">
          <a:xfrm>
            <a:off x="6351003" y="5717371"/>
            <a:ext cx="1482226" cy="26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1524000" y="-4043"/>
            <a:ext cx="9144000" cy="726150"/>
          </a:xfrm>
          <a:prstGeom prst="rect">
            <a:avLst/>
          </a:prstGeom>
          <a:solidFill>
            <a:srgbClr val="B2B2B2">
              <a:lumMod val="40000"/>
              <a:lumOff val="60000"/>
            </a:srgbClr>
          </a:solidFill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b="1" kern="0" dirty="0">
                <a:solidFill>
                  <a:srgbClr val="C00000"/>
                </a:solidFill>
                <a:ea typeface="ＭＳ Ｐゴシック"/>
              </a:rPr>
              <a:t>CONTEXTE ACTUEL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b="1" kern="0" dirty="0">
                <a:solidFill>
                  <a:srgbClr val="C00000"/>
                </a:solidFill>
                <a:ea typeface="ＭＳ Ｐゴシック"/>
              </a:rPr>
              <a:t>« JAMAIS LA PREMIERE FOIS SUR LE PATIENT »</a:t>
            </a:r>
          </a:p>
        </p:txBody>
      </p:sp>
      <p:pic>
        <p:nvPicPr>
          <p:cNvPr id="7178" name="Picture 10" descr="http://vignette1.wikia.nocookie.net/pathinfo/images/4/4c/Uams-logo.jpg/revision/latest?cb=2012101800283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658" y="5555262"/>
            <a:ext cx="612000" cy="34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Arkansas Children's Hospita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6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549" y="3424239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15" descr="Arkansas Children's Hospita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6" y="15876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949" y="3576639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2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753" y="5590702"/>
            <a:ext cx="1586010" cy="18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Picture 23" descr="Mayo Clini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375" y="4125627"/>
            <a:ext cx="360000" cy="38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5" descr="Arizona State Universit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fr-FR">
              <a:solidFill>
                <a:prstClr val="black"/>
              </a:solidFill>
              <a:latin typeface="Gill Sans MT"/>
            </a:endParaRPr>
          </a:p>
        </p:txBody>
      </p:sp>
      <p:pic>
        <p:nvPicPr>
          <p:cNvPr id="7194" name="Picture 2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571" y="4633383"/>
            <a:ext cx="853621" cy="134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28" descr="Résultat de recherche d'images pour &quot;banner health logo eps&quot;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fr-FR">
              <a:solidFill>
                <a:prstClr val="black"/>
              </a:solidFill>
              <a:latin typeface="Gill Sans MT"/>
            </a:endParaRPr>
          </a:p>
        </p:txBody>
      </p:sp>
      <p:pic>
        <p:nvPicPr>
          <p:cNvPr id="7197" name="Picture 2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375" y="5040893"/>
            <a:ext cx="432000" cy="23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1" name="Picture 33" descr="http://www.uhtcenter.com/images/151_UHTC_Logo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357" y="92433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4" name="Picture 3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375" y="3119072"/>
            <a:ext cx="648000" cy="35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6" name="Picture 38" descr="Medical Simulation Center banner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143"/>
          <a:stretch/>
        </p:blipFill>
        <p:spPr bwMode="auto">
          <a:xfrm>
            <a:off x="1784076" y="3619468"/>
            <a:ext cx="462617" cy="46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8" name="Picture 40" descr="Hom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404" y="1963222"/>
            <a:ext cx="972000" cy="28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0" name="Picture 42" descr="Cedars-Sinai Medical Cente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414" y="2488731"/>
            <a:ext cx="1044000" cy="16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2" name="Picture 44" descr="UCLA Simulation Center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74"/>
          <a:stretch/>
        </p:blipFill>
        <p:spPr bwMode="auto">
          <a:xfrm>
            <a:off x="1822681" y="2746741"/>
            <a:ext cx="455647" cy="22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4" name="Picture 46" descr="WELLS Center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0000" b="-1"/>
          <a:stretch/>
        </p:blipFill>
        <p:spPr bwMode="auto">
          <a:xfrm>
            <a:off x="3751608" y="1125097"/>
            <a:ext cx="1097214" cy="1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8" name="Picture 50" descr="Hartford Hospital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15"/>
          <a:stretch/>
        </p:blipFill>
        <p:spPr bwMode="auto">
          <a:xfrm>
            <a:off x="9192844" y="2331042"/>
            <a:ext cx="612000" cy="32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/>
          <p:cNvSpPr/>
          <p:nvPr/>
        </p:nvSpPr>
        <p:spPr>
          <a:xfrm>
            <a:off x="3796195" y="4003518"/>
            <a:ext cx="72008" cy="720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6" name="Connecteur droit 5"/>
          <p:cNvCxnSpPr>
            <a:stCxn id="7194" idx="3"/>
            <a:endCxn id="2" idx="2"/>
          </p:cNvCxnSpPr>
          <p:nvPr/>
        </p:nvCxnSpPr>
        <p:spPr>
          <a:xfrm flipV="1">
            <a:off x="2403191" y="4039523"/>
            <a:ext cx="1393004" cy="6611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/>
          <p:cNvSpPr/>
          <p:nvPr/>
        </p:nvSpPr>
        <p:spPr>
          <a:xfrm>
            <a:off x="3123638" y="3831470"/>
            <a:ext cx="72008" cy="720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38" name="Connecteur droit 37"/>
          <p:cNvCxnSpPr>
            <a:stCxn id="7210" idx="3"/>
            <a:endCxn id="37" idx="0"/>
          </p:cNvCxnSpPr>
          <p:nvPr/>
        </p:nvCxnSpPr>
        <p:spPr>
          <a:xfrm>
            <a:off x="2595414" y="2569764"/>
            <a:ext cx="564228" cy="12617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>
            <a:stCxn id="7208" idx="3"/>
            <a:endCxn id="37" idx="0"/>
          </p:cNvCxnSpPr>
          <p:nvPr/>
        </p:nvCxnSpPr>
        <p:spPr>
          <a:xfrm>
            <a:off x="2543404" y="2103414"/>
            <a:ext cx="616238" cy="17280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>
            <a:stCxn id="7212" idx="3"/>
            <a:endCxn id="37" idx="0"/>
          </p:cNvCxnSpPr>
          <p:nvPr/>
        </p:nvCxnSpPr>
        <p:spPr>
          <a:xfrm>
            <a:off x="2278328" y="2857746"/>
            <a:ext cx="881315" cy="973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/>
          <p:cNvCxnSpPr>
            <a:stCxn id="7204" idx="3"/>
            <a:endCxn id="37" idx="1"/>
          </p:cNvCxnSpPr>
          <p:nvPr/>
        </p:nvCxnSpPr>
        <p:spPr>
          <a:xfrm>
            <a:off x="2380375" y="3296855"/>
            <a:ext cx="753808" cy="5451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/>
          <p:cNvCxnSpPr>
            <a:stCxn id="7201" idx="2"/>
            <a:endCxn id="108" idx="0"/>
          </p:cNvCxnSpPr>
          <p:nvPr/>
        </p:nvCxnSpPr>
        <p:spPr>
          <a:xfrm>
            <a:off x="2413358" y="1284333"/>
            <a:ext cx="545965" cy="17452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/>
          <p:cNvCxnSpPr>
            <a:stCxn id="7191" idx="3"/>
          </p:cNvCxnSpPr>
          <p:nvPr/>
        </p:nvCxnSpPr>
        <p:spPr>
          <a:xfrm flipV="1">
            <a:off x="2164376" y="4026710"/>
            <a:ext cx="1529295" cy="2929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/>
          <p:cNvCxnSpPr/>
          <p:nvPr/>
        </p:nvCxnSpPr>
        <p:spPr>
          <a:xfrm flipV="1">
            <a:off x="2188981" y="4063553"/>
            <a:ext cx="1631820" cy="11199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Ellipse 79"/>
          <p:cNvSpPr/>
          <p:nvPr/>
        </p:nvSpPr>
        <p:spPr>
          <a:xfrm>
            <a:off x="3856805" y="4199334"/>
            <a:ext cx="72008" cy="720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81" name="Connecteur droit 80"/>
          <p:cNvCxnSpPr>
            <a:stCxn id="142" idx="0"/>
            <a:endCxn id="80" idx="4"/>
          </p:cNvCxnSpPr>
          <p:nvPr/>
        </p:nvCxnSpPr>
        <p:spPr>
          <a:xfrm flipV="1">
            <a:off x="3892809" y="4271342"/>
            <a:ext cx="0" cy="13928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84"/>
          <p:cNvCxnSpPr>
            <a:stCxn id="7189" idx="0"/>
            <a:endCxn id="88" idx="2"/>
          </p:cNvCxnSpPr>
          <p:nvPr/>
        </p:nvCxnSpPr>
        <p:spPr>
          <a:xfrm flipV="1">
            <a:off x="2399758" y="4156064"/>
            <a:ext cx="1405996" cy="14346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Ellipse 90"/>
          <p:cNvSpPr/>
          <p:nvPr/>
        </p:nvSpPr>
        <p:spPr>
          <a:xfrm>
            <a:off x="6104250" y="4022382"/>
            <a:ext cx="72008" cy="720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92" name="Connecteur droit 91"/>
          <p:cNvCxnSpPr>
            <a:stCxn id="7178" idx="0"/>
            <a:endCxn id="91" idx="4"/>
          </p:cNvCxnSpPr>
          <p:nvPr/>
        </p:nvCxnSpPr>
        <p:spPr>
          <a:xfrm flipV="1">
            <a:off x="5656658" y="4094391"/>
            <a:ext cx="483596" cy="14608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Ellipse 93"/>
          <p:cNvSpPr/>
          <p:nvPr/>
        </p:nvSpPr>
        <p:spPr>
          <a:xfrm>
            <a:off x="6809069" y="4107580"/>
            <a:ext cx="72008" cy="720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95" name="Connecteur droit 94"/>
          <p:cNvCxnSpPr>
            <a:stCxn id="7170" idx="1"/>
            <a:endCxn id="94" idx="4"/>
          </p:cNvCxnSpPr>
          <p:nvPr/>
        </p:nvCxnSpPr>
        <p:spPr>
          <a:xfrm flipH="1" flipV="1">
            <a:off x="6845073" y="4179588"/>
            <a:ext cx="296682" cy="14111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Ellipse 102"/>
          <p:cNvSpPr/>
          <p:nvPr/>
        </p:nvSpPr>
        <p:spPr>
          <a:xfrm>
            <a:off x="8157662" y="2710737"/>
            <a:ext cx="72008" cy="720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104" name="Connecteur droit 103"/>
          <p:cNvCxnSpPr>
            <a:stCxn id="7218" idx="1"/>
            <a:endCxn id="103" idx="6"/>
          </p:cNvCxnSpPr>
          <p:nvPr/>
        </p:nvCxnSpPr>
        <p:spPr>
          <a:xfrm flipH="1">
            <a:off x="8229670" y="2492325"/>
            <a:ext cx="963174" cy="2544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Ellipse 107"/>
          <p:cNvSpPr/>
          <p:nvPr/>
        </p:nvSpPr>
        <p:spPr>
          <a:xfrm>
            <a:off x="2923318" y="3029573"/>
            <a:ext cx="72008" cy="720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109" name="Connecteur droit 108"/>
          <p:cNvCxnSpPr>
            <a:stCxn id="7174" idx="2"/>
            <a:endCxn id="108" idx="0"/>
          </p:cNvCxnSpPr>
          <p:nvPr/>
        </p:nvCxnSpPr>
        <p:spPr>
          <a:xfrm flipH="1">
            <a:off x="2959323" y="1325601"/>
            <a:ext cx="229607" cy="17039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cteur droit 134"/>
          <p:cNvCxnSpPr>
            <a:endCxn id="94" idx="4"/>
          </p:cNvCxnSpPr>
          <p:nvPr/>
        </p:nvCxnSpPr>
        <p:spPr>
          <a:xfrm flipV="1">
            <a:off x="6452495" y="4179588"/>
            <a:ext cx="392579" cy="15032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Connecteur droit 168"/>
          <p:cNvCxnSpPr>
            <a:stCxn id="37" idx="2"/>
            <a:endCxn id="7206" idx="3"/>
          </p:cNvCxnSpPr>
          <p:nvPr/>
        </p:nvCxnSpPr>
        <p:spPr>
          <a:xfrm flipH="1" flipV="1">
            <a:off x="2246692" y="3850274"/>
            <a:ext cx="876946" cy="172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2" name="Image 141"/>
          <p:cNvPicPr>
            <a:picLocks noChangeAspect="1"/>
          </p:cNvPicPr>
          <p:nvPr/>
        </p:nvPicPr>
        <p:blipFill rotWithShape="1">
          <a:blip r:embed="rId21"/>
          <a:srcRect t="5531" b="12941"/>
          <a:stretch/>
        </p:blipFill>
        <p:spPr>
          <a:xfrm>
            <a:off x="3249883" y="5664227"/>
            <a:ext cx="1285853" cy="243023"/>
          </a:xfrm>
          <a:prstGeom prst="rect">
            <a:avLst/>
          </a:prstGeom>
        </p:spPr>
      </p:pic>
      <p:pic>
        <p:nvPicPr>
          <p:cNvPr id="157" name="Image 15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306476" y="790324"/>
            <a:ext cx="1591981" cy="286162"/>
          </a:xfrm>
          <a:prstGeom prst="rect">
            <a:avLst/>
          </a:prstGeom>
        </p:spPr>
      </p:pic>
      <p:cxnSp>
        <p:nvCxnSpPr>
          <p:cNvPr id="224" name="Connecteur droit 223"/>
          <p:cNvCxnSpPr>
            <a:stCxn id="157" idx="2"/>
            <a:endCxn id="227" idx="0"/>
          </p:cNvCxnSpPr>
          <p:nvPr/>
        </p:nvCxnSpPr>
        <p:spPr>
          <a:xfrm flipH="1">
            <a:off x="4812818" y="1076487"/>
            <a:ext cx="289648" cy="23572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" name="Ellipse 226"/>
          <p:cNvSpPr/>
          <p:nvPr/>
        </p:nvSpPr>
        <p:spPr>
          <a:xfrm>
            <a:off x="4776814" y="3433763"/>
            <a:ext cx="72008" cy="720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232" name="Connecteur droit 231"/>
          <p:cNvCxnSpPr>
            <a:stCxn id="7214" idx="2"/>
            <a:endCxn id="234" idx="0"/>
          </p:cNvCxnSpPr>
          <p:nvPr/>
        </p:nvCxnSpPr>
        <p:spPr>
          <a:xfrm>
            <a:off x="4300216" y="1308364"/>
            <a:ext cx="512603" cy="18967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4" name="Ellipse 233"/>
          <p:cNvSpPr/>
          <p:nvPr/>
        </p:nvSpPr>
        <p:spPr>
          <a:xfrm>
            <a:off x="4776814" y="3205132"/>
            <a:ext cx="72008" cy="720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pic>
        <p:nvPicPr>
          <p:cNvPr id="179" name="Image 17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55627" y="2917034"/>
            <a:ext cx="1249685" cy="391913"/>
          </a:xfrm>
          <a:prstGeom prst="rect">
            <a:avLst/>
          </a:prstGeom>
        </p:spPr>
      </p:pic>
      <p:sp>
        <p:nvSpPr>
          <p:cNvPr id="248" name="Ellipse 247"/>
          <p:cNvSpPr/>
          <p:nvPr/>
        </p:nvSpPr>
        <p:spPr>
          <a:xfrm>
            <a:off x="7801087" y="3202538"/>
            <a:ext cx="72008" cy="720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249" name="Connecteur droit 248"/>
          <p:cNvCxnSpPr>
            <a:stCxn id="179" idx="1"/>
            <a:endCxn id="248" idx="6"/>
          </p:cNvCxnSpPr>
          <p:nvPr/>
        </p:nvCxnSpPr>
        <p:spPr>
          <a:xfrm flipH="1">
            <a:off x="7873096" y="3112990"/>
            <a:ext cx="1282531" cy="1255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1" name="Image 250"/>
          <p:cNvPicPr/>
          <p:nvPr/>
        </p:nvPicPr>
        <p:blipFill>
          <a:blip r:embed="rId24"/>
          <a:stretch>
            <a:fillRect/>
          </a:stretch>
        </p:blipFill>
        <p:spPr>
          <a:xfrm>
            <a:off x="9137432" y="3343119"/>
            <a:ext cx="1457325" cy="355600"/>
          </a:xfrm>
          <a:prstGeom prst="rect">
            <a:avLst/>
          </a:prstGeom>
        </p:spPr>
      </p:pic>
      <p:cxnSp>
        <p:nvCxnSpPr>
          <p:cNvPr id="252" name="Connecteur droit 251"/>
          <p:cNvCxnSpPr>
            <a:stCxn id="251" idx="1"/>
            <a:endCxn id="248" idx="6"/>
          </p:cNvCxnSpPr>
          <p:nvPr/>
        </p:nvCxnSpPr>
        <p:spPr>
          <a:xfrm flipH="1" flipV="1">
            <a:off x="7873095" y="3238543"/>
            <a:ext cx="1264336" cy="2823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" name="Image 255"/>
          <p:cNvPicPr>
            <a:picLocks noChangeAspect="1"/>
          </p:cNvPicPr>
          <p:nvPr/>
        </p:nvPicPr>
        <p:blipFill rotWithShape="1">
          <a:blip r:embed="rId25"/>
          <a:srcRect t="14420" b="9364"/>
          <a:stretch/>
        </p:blipFill>
        <p:spPr>
          <a:xfrm>
            <a:off x="9281172" y="1626472"/>
            <a:ext cx="670500" cy="492216"/>
          </a:xfrm>
          <a:prstGeom prst="rect">
            <a:avLst/>
          </a:prstGeom>
          <a:ln>
            <a:noFill/>
          </a:ln>
          <a:effectLst/>
        </p:spPr>
      </p:pic>
      <p:sp>
        <p:nvSpPr>
          <p:cNvPr id="257" name="Ellipse 256"/>
          <p:cNvSpPr/>
          <p:nvPr/>
        </p:nvSpPr>
        <p:spPr>
          <a:xfrm>
            <a:off x="8190836" y="2595716"/>
            <a:ext cx="72008" cy="720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258" name="Connecteur droit 257"/>
          <p:cNvCxnSpPr>
            <a:stCxn id="256" idx="1"/>
          </p:cNvCxnSpPr>
          <p:nvPr/>
        </p:nvCxnSpPr>
        <p:spPr>
          <a:xfrm flipH="1">
            <a:off x="8262844" y="1872580"/>
            <a:ext cx="1018328" cy="7323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6" name="Image 18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192844" y="3905210"/>
            <a:ext cx="979028" cy="454902"/>
          </a:xfrm>
          <a:prstGeom prst="rect">
            <a:avLst/>
          </a:prstGeom>
        </p:spPr>
      </p:pic>
      <p:sp>
        <p:nvSpPr>
          <p:cNvPr id="262" name="Ellipse 261"/>
          <p:cNvSpPr/>
          <p:nvPr/>
        </p:nvSpPr>
        <p:spPr>
          <a:xfrm>
            <a:off x="7159718" y="4143584"/>
            <a:ext cx="72008" cy="720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263" name="Connecteur droit 262"/>
          <p:cNvCxnSpPr>
            <a:stCxn id="186" idx="1"/>
            <a:endCxn id="262" idx="6"/>
          </p:cNvCxnSpPr>
          <p:nvPr/>
        </p:nvCxnSpPr>
        <p:spPr>
          <a:xfrm flipH="1">
            <a:off x="7231726" y="4132662"/>
            <a:ext cx="1961118" cy="46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9" name="Image 198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011284" y="1047230"/>
            <a:ext cx="1029304" cy="314746"/>
          </a:xfrm>
          <a:prstGeom prst="rect">
            <a:avLst/>
          </a:prstGeom>
        </p:spPr>
      </p:pic>
      <p:sp>
        <p:nvSpPr>
          <p:cNvPr id="277" name="Ellipse 276"/>
          <p:cNvSpPr/>
          <p:nvPr/>
        </p:nvSpPr>
        <p:spPr>
          <a:xfrm>
            <a:off x="6567331" y="2903640"/>
            <a:ext cx="72008" cy="720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278" name="Connecteur droit 277"/>
          <p:cNvCxnSpPr>
            <a:stCxn id="199" idx="2"/>
            <a:endCxn id="277" idx="0"/>
          </p:cNvCxnSpPr>
          <p:nvPr/>
        </p:nvCxnSpPr>
        <p:spPr>
          <a:xfrm>
            <a:off x="6525937" y="1361976"/>
            <a:ext cx="77399" cy="15416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8" name="Image 20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125486" y="4525750"/>
            <a:ext cx="1483439" cy="253028"/>
          </a:xfrm>
          <a:prstGeom prst="rect">
            <a:avLst/>
          </a:prstGeom>
        </p:spPr>
      </p:pic>
      <p:sp>
        <p:nvSpPr>
          <p:cNvPr id="288" name="Ellipse 287"/>
          <p:cNvSpPr/>
          <p:nvPr/>
        </p:nvSpPr>
        <p:spPr>
          <a:xfrm>
            <a:off x="7479081" y="4486664"/>
            <a:ext cx="72008" cy="720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289" name="Connecteur droit 288"/>
          <p:cNvCxnSpPr>
            <a:stCxn id="208" idx="1"/>
            <a:endCxn id="288" idx="6"/>
          </p:cNvCxnSpPr>
          <p:nvPr/>
        </p:nvCxnSpPr>
        <p:spPr>
          <a:xfrm flipH="1" flipV="1">
            <a:off x="7551089" y="4522668"/>
            <a:ext cx="1574396" cy="1295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6" name="Image 295"/>
          <p:cNvPicPr/>
          <p:nvPr/>
        </p:nvPicPr>
        <p:blipFill>
          <a:blip r:embed="rId29"/>
          <a:stretch>
            <a:fillRect/>
          </a:stretch>
        </p:blipFill>
        <p:spPr>
          <a:xfrm>
            <a:off x="9227158" y="5289246"/>
            <a:ext cx="1381767" cy="304873"/>
          </a:xfrm>
          <a:prstGeom prst="rect">
            <a:avLst/>
          </a:prstGeom>
        </p:spPr>
      </p:pic>
      <p:sp>
        <p:nvSpPr>
          <p:cNvPr id="301" name="Ellipse 300"/>
          <p:cNvSpPr/>
          <p:nvPr/>
        </p:nvSpPr>
        <p:spPr>
          <a:xfrm>
            <a:off x="7729079" y="5125178"/>
            <a:ext cx="72008" cy="720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302" name="Connecteur droit 301"/>
          <p:cNvCxnSpPr>
            <a:stCxn id="296" idx="1"/>
            <a:endCxn id="301" idx="6"/>
          </p:cNvCxnSpPr>
          <p:nvPr/>
        </p:nvCxnSpPr>
        <p:spPr>
          <a:xfrm flipH="1" flipV="1">
            <a:off x="7801087" y="5161182"/>
            <a:ext cx="1426070" cy="280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0" name="Image 219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989296" y="1047007"/>
            <a:ext cx="1028461" cy="393780"/>
          </a:xfrm>
          <a:prstGeom prst="rect">
            <a:avLst/>
          </a:prstGeom>
        </p:spPr>
      </p:pic>
      <p:sp>
        <p:nvSpPr>
          <p:cNvPr id="307" name="Ellipse 306"/>
          <p:cNvSpPr/>
          <p:nvPr/>
        </p:nvSpPr>
        <p:spPr>
          <a:xfrm>
            <a:off x="8354617" y="2344333"/>
            <a:ext cx="72008" cy="720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308" name="Connecteur droit 307"/>
          <p:cNvCxnSpPr>
            <a:stCxn id="220" idx="2"/>
            <a:endCxn id="307" idx="7"/>
          </p:cNvCxnSpPr>
          <p:nvPr/>
        </p:nvCxnSpPr>
        <p:spPr>
          <a:xfrm flipH="1">
            <a:off x="8416080" y="1440788"/>
            <a:ext cx="1087446" cy="9140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8" name="Ellipse 317"/>
          <p:cNvSpPr/>
          <p:nvPr/>
        </p:nvSpPr>
        <p:spPr>
          <a:xfrm>
            <a:off x="5224319" y="4288104"/>
            <a:ext cx="72008" cy="720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79" name="Ellipse 78"/>
          <p:cNvSpPr/>
          <p:nvPr/>
        </p:nvSpPr>
        <p:spPr>
          <a:xfrm>
            <a:off x="5838024" y="2593041"/>
            <a:ext cx="72008" cy="720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82" name="Ellipse 81"/>
          <p:cNvSpPr/>
          <p:nvPr/>
        </p:nvSpPr>
        <p:spPr>
          <a:xfrm>
            <a:off x="5376719" y="4440504"/>
            <a:ext cx="72008" cy="720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83" name="Ellipse 82"/>
          <p:cNvSpPr/>
          <p:nvPr/>
        </p:nvSpPr>
        <p:spPr>
          <a:xfrm>
            <a:off x="3685878" y="3949512"/>
            <a:ext cx="72008" cy="720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84" name="Ellipse 83"/>
          <p:cNvSpPr/>
          <p:nvPr/>
        </p:nvSpPr>
        <p:spPr>
          <a:xfrm>
            <a:off x="3057911" y="3565426"/>
            <a:ext cx="72008" cy="720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86" name="Ellipse 85"/>
          <p:cNvSpPr/>
          <p:nvPr/>
        </p:nvSpPr>
        <p:spPr>
          <a:xfrm>
            <a:off x="3103730" y="3676718"/>
            <a:ext cx="72008" cy="720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87" name="Ellipse 86"/>
          <p:cNvSpPr/>
          <p:nvPr/>
        </p:nvSpPr>
        <p:spPr>
          <a:xfrm>
            <a:off x="3115360" y="3705456"/>
            <a:ext cx="72008" cy="720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88" name="Ellipse 87"/>
          <p:cNvSpPr/>
          <p:nvPr/>
        </p:nvSpPr>
        <p:spPr>
          <a:xfrm>
            <a:off x="3805754" y="4120060"/>
            <a:ext cx="72008" cy="720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89" name="Ellipse 88"/>
          <p:cNvSpPr/>
          <p:nvPr/>
        </p:nvSpPr>
        <p:spPr>
          <a:xfrm>
            <a:off x="3235533" y="1815819"/>
            <a:ext cx="72008" cy="720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90" name="Ellipse 89"/>
          <p:cNvSpPr/>
          <p:nvPr/>
        </p:nvSpPr>
        <p:spPr>
          <a:xfrm>
            <a:off x="5939276" y="3001532"/>
            <a:ext cx="72008" cy="720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96" name="Ellipse 95"/>
          <p:cNvSpPr/>
          <p:nvPr/>
        </p:nvSpPr>
        <p:spPr>
          <a:xfrm>
            <a:off x="6869681" y="4192068"/>
            <a:ext cx="72008" cy="720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97" name="Ellipse 96"/>
          <p:cNvSpPr/>
          <p:nvPr/>
        </p:nvSpPr>
        <p:spPr>
          <a:xfrm>
            <a:off x="5284018" y="2230488"/>
            <a:ext cx="72008" cy="720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98" name="Ellipse 97"/>
          <p:cNvSpPr/>
          <p:nvPr/>
        </p:nvSpPr>
        <p:spPr>
          <a:xfrm>
            <a:off x="7582769" y="4959340"/>
            <a:ext cx="72008" cy="720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99" name="Ellipse 98"/>
          <p:cNvSpPr/>
          <p:nvPr/>
        </p:nvSpPr>
        <p:spPr>
          <a:xfrm>
            <a:off x="7461816" y="4732246"/>
            <a:ext cx="72008" cy="720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pic>
        <p:nvPicPr>
          <p:cNvPr id="101" name="Image 100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833230" y="5450416"/>
            <a:ext cx="1114783" cy="302391"/>
          </a:xfrm>
          <a:prstGeom prst="rect">
            <a:avLst/>
          </a:prstGeom>
          <a:ln>
            <a:noFill/>
          </a:ln>
          <a:effectLst>
            <a:glow rad="139700">
              <a:srgbClr val="808080">
                <a:satMod val="175000"/>
                <a:alpha val="40000"/>
              </a:srgbClr>
            </a:glow>
          </a:effectLst>
        </p:spPr>
      </p:pic>
      <p:cxnSp>
        <p:nvCxnSpPr>
          <p:cNvPr id="102" name="Connecteur droit 101"/>
          <p:cNvCxnSpPr/>
          <p:nvPr/>
        </p:nvCxnSpPr>
        <p:spPr>
          <a:xfrm flipH="1" flipV="1">
            <a:off x="7513806" y="4791258"/>
            <a:ext cx="643857" cy="6004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04"/>
          <p:cNvSpPr/>
          <p:nvPr/>
        </p:nvSpPr>
        <p:spPr>
          <a:xfrm>
            <a:off x="5185096" y="5958500"/>
            <a:ext cx="5203311" cy="881494"/>
          </a:xfrm>
          <a:prstGeom prst="rect">
            <a:avLst/>
          </a:prstGeom>
          <a:solidFill>
            <a:srgbClr val="F0F0F0"/>
          </a:solidFill>
          <a:ln w="15875" cap="flat" cmpd="sng" algn="ctr">
            <a:solidFill>
              <a:srgbClr val="DDDDDD">
                <a:shade val="50000"/>
              </a:srgbClr>
            </a:solidFill>
            <a:prstDash val="solid"/>
          </a:ln>
          <a:effectLst>
            <a:glow rad="139700">
              <a:srgbClr val="808080">
                <a:satMod val="175000"/>
                <a:alpha val="40000"/>
              </a:srgbClr>
            </a:glow>
          </a:effec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kern="0" dirty="0">
                <a:solidFill>
                  <a:srgbClr val="C00000"/>
                </a:solidFill>
                <a:latin typeface="Gill Sans MT"/>
                <a:ea typeface="ＭＳ Ｐゴシック"/>
                <a:cs typeface="ＭＳ Ｐゴシック"/>
              </a:rPr>
              <a:t>REALITE EFFECTIVE avec: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kern="0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Validation et Certification pour certaines spécialités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kern="0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Début d’une structuration en réseau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kern="0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Souvent </a:t>
            </a:r>
            <a:r>
              <a:rPr lang="fr-FR" sz="1200" b="1" kern="0" dirty="0" err="1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mono-thématique</a:t>
            </a:r>
            <a:r>
              <a:rPr lang="fr-FR" sz="1200" b="1" kern="0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 (ex: chirurgie robotique, endoscopique…)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016" y="5239659"/>
            <a:ext cx="1288038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0" name="Connecteur droit 99"/>
          <p:cNvCxnSpPr>
            <a:stCxn id="2050" idx="0"/>
            <a:endCxn id="82" idx="2"/>
          </p:cNvCxnSpPr>
          <p:nvPr/>
        </p:nvCxnSpPr>
        <p:spPr>
          <a:xfrm flipV="1">
            <a:off x="4590035" y="4476509"/>
            <a:ext cx="786684" cy="7631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F2DE4759-2D5F-4C37-9D33-CCBD713DD1E9}" type="slidenum">
              <a:rPr lang="fr-FR"/>
              <a:pPr defTabSz="914400"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747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ntu.edu.sg/home/ehfteh/images/europe_map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31"/>
          <a:stretch/>
        </p:blipFill>
        <p:spPr bwMode="auto">
          <a:xfrm>
            <a:off x="2608432" y="665092"/>
            <a:ext cx="5280490" cy="577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 descr="CASE - Centre of Advanced Simulation and Educati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54" b="36492"/>
          <a:stretch/>
        </p:blipFill>
        <p:spPr bwMode="auto">
          <a:xfrm>
            <a:off x="6549769" y="6447536"/>
            <a:ext cx="648000" cy="20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8" t="37823" r="13107" b="39725"/>
          <a:stretch/>
        </p:blipFill>
        <p:spPr bwMode="auto">
          <a:xfrm>
            <a:off x="7942777" y="1672123"/>
            <a:ext cx="900000" cy="29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89" b="37867"/>
          <a:stretch/>
        </p:blipFill>
        <p:spPr bwMode="auto">
          <a:xfrm>
            <a:off x="1664298" y="6097225"/>
            <a:ext cx="1229602" cy="30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847" y="2138379"/>
            <a:ext cx="57606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16" b="31961"/>
          <a:stretch/>
        </p:blipFill>
        <p:spPr bwMode="auto">
          <a:xfrm>
            <a:off x="1631505" y="5500014"/>
            <a:ext cx="1254781" cy="416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4" b="24741"/>
          <a:stretch/>
        </p:blipFill>
        <p:spPr bwMode="auto">
          <a:xfrm>
            <a:off x="3490501" y="2817364"/>
            <a:ext cx="567425" cy="304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0" b="27380"/>
          <a:stretch/>
        </p:blipFill>
        <p:spPr bwMode="auto">
          <a:xfrm>
            <a:off x="7915062" y="4458723"/>
            <a:ext cx="720000" cy="31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93" b="33722"/>
          <a:stretch/>
        </p:blipFill>
        <p:spPr bwMode="auto">
          <a:xfrm>
            <a:off x="2001386" y="6449561"/>
            <a:ext cx="792000" cy="23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Tbilisi State Medical University Clinical Skills Centr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971" y="4861050"/>
            <a:ext cx="616859" cy="62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42" b="35935"/>
          <a:stretch/>
        </p:blipFill>
        <p:spPr bwMode="auto">
          <a:xfrm>
            <a:off x="1670535" y="5228063"/>
            <a:ext cx="1008000" cy="265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4" b="30753"/>
          <a:stretch/>
        </p:blipFill>
        <p:spPr bwMode="auto">
          <a:xfrm>
            <a:off x="3898590" y="3710098"/>
            <a:ext cx="663729" cy="268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87" b="36307"/>
          <a:stretch/>
        </p:blipFill>
        <p:spPr bwMode="auto">
          <a:xfrm>
            <a:off x="7953146" y="3938869"/>
            <a:ext cx="1080120" cy="39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20" b="34759"/>
          <a:stretch/>
        </p:blipFill>
        <p:spPr bwMode="auto">
          <a:xfrm>
            <a:off x="7966863" y="1023918"/>
            <a:ext cx="1905000" cy="62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8" t="14435" r="11423" b="17276"/>
          <a:stretch/>
        </p:blipFill>
        <p:spPr bwMode="auto">
          <a:xfrm>
            <a:off x="7915063" y="2930211"/>
            <a:ext cx="661549" cy="58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034" y="6256831"/>
            <a:ext cx="555156" cy="55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78890" y="4249647"/>
            <a:ext cx="1044000" cy="27348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46894" y="3082608"/>
            <a:ext cx="612000" cy="260736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Titre 1"/>
          <p:cNvSpPr txBox="1">
            <a:spLocks/>
          </p:cNvSpPr>
          <p:nvPr/>
        </p:nvSpPr>
        <p:spPr>
          <a:xfrm>
            <a:off x="1524000" y="-4043"/>
            <a:ext cx="9144000" cy="726150"/>
          </a:xfrm>
          <a:prstGeom prst="rect">
            <a:avLst/>
          </a:prstGeom>
          <a:solidFill>
            <a:srgbClr val="B2B2B2">
              <a:lumMod val="40000"/>
              <a:lumOff val="60000"/>
            </a:srgbClr>
          </a:solidFill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b="1" kern="0" dirty="0">
                <a:solidFill>
                  <a:srgbClr val="C00000"/>
                </a:solidFill>
                <a:ea typeface="ＭＳ Ｐゴシック"/>
              </a:rPr>
              <a:t>CONTEXTE EUROPEEN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b="1" kern="0" dirty="0">
                <a:solidFill>
                  <a:srgbClr val="C00000"/>
                </a:solidFill>
                <a:ea typeface="ＭＳ Ｐゴシック"/>
              </a:rPr>
              <a:t>« JAMAIS LA PREMIERE FOIS SUR LE PATIENT »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043020" y="5621704"/>
            <a:ext cx="2475836" cy="1158372"/>
          </a:xfrm>
          <a:prstGeom prst="rect">
            <a:avLst/>
          </a:prstGeom>
          <a:solidFill>
            <a:srgbClr val="F0F0F0"/>
          </a:solidFill>
          <a:ln w="15875" cap="flat" cmpd="sng" algn="ctr">
            <a:solidFill>
              <a:srgbClr val="DDDDDD">
                <a:shade val="50000"/>
              </a:srgbClr>
            </a:solidFill>
            <a:prstDash val="solid"/>
          </a:ln>
          <a:effectLst>
            <a:glow rad="139700">
              <a:srgbClr val="808080">
                <a:satMod val="175000"/>
                <a:alpha val="40000"/>
              </a:srgbClr>
            </a:glow>
          </a:effec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kern="0" dirty="0">
                <a:solidFill>
                  <a:srgbClr val="C00000"/>
                </a:solidFill>
                <a:latin typeface="Gill Sans MT"/>
                <a:ea typeface="ＭＳ Ｐゴシック"/>
                <a:cs typeface="ＭＳ Ｐゴシック"/>
              </a:rPr>
              <a:t>REALITE EMERGENTE mais: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kern="0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Répartition hétérogène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kern="0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Moyens financiers inégaux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kern="0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Thématique restreinte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kern="0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Structuration en devenir</a:t>
            </a:r>
          </a:p>
        </p:txBody>
      </p:sp>
      <p:pic>
        <p:nvPicPr>
          <p:cNvPr id="1026" name="Picture 2" descr="Antalya Health Directorate - Region Training, Research and Simulation Centr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650" y="6291655"/>
            <a:ext cx="471147" cy="47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cteur droit 2"/>
          <p:cNvCxnSpPr>
            <a:stCxn id="6" idx="1"/>
            <a:endCxn id="26" idx="7"/>
          </p:cNvCxnSpPr>
          <p:nvPr/>
        </p:nvCxnSpPr>
        <p:spPr>
          <a:xfrm flipH="1">
            <a:off x="6288941" y="1817693"/>
            <a:ext cx="1653836" cy="5531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/>
          <p:cNvSpPr/>
          <p:nvPr/>
        </p:nvSpPr>
        <p:spPr>
          <a:xfrm>
            <a:off x="6249918" y="236413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28" name="Connecteur droit 27"/>
          <p:cNvCxnSpPr/>
          <p:nvPr/>
        </p:nvCxnSpPr>
        <p:spPr>
          <a:xfrm flipH="1" flipV="1">
            <a:off x="6756570" y="6128536"/>
            <a:ext cx="707582" cy="233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/>
          <p:cNvSpPr/>
          <p:nvPr/>
        </p:nvSpPr>
        <p:spPr>
          <a:xfrm flipH="1" flipV="1">
            <a:off x="6732181" y="609613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1024" name="Connecteur droit 1023"/>
          <p:cNvCxnSpPr>
            <a:stCxn id="4" idx="0"/>
            <a:endCxn id="1025" idx="4"/>
          </p:cNvCxnSpPr>
          <p:nvPr/>
        </p:nvCxnSpPr>
        <p:spPr>
          <a:xfrm flipH="1" flipV="1">
            <a:off x="6577197" y="5797115"/>
            <a:ext cx="296572" cy="6504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" name="Ellipse 1024"/>
          <p:cNvSpPr/>
          <p:nvPr/>
        </p:nvSpPr>
        <p:spPr>
          <a:xfrm>
            <a:off x="6554338" y="575139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1029" name="Connecteur droit 1028"/>
          <p:cNvCxnSpPr>
            <a:stCxn id="7" idx="0"/>
            <a:endCxn id="1030" idx="3"/>
          </p:cNvCxnSpPr>
          <p:nvPr/>
        </p:nvCxnSpPr>
        <p:spPr>
          <a:xfrm flipV="1">
            <a:off x="2279099" y="5752109"/>
            <a:ext cx="794622" cy="345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0" name="Ellipse 1029"/>
          <p:cNvSpPr/>
          <p:nvPr/>
        </p:nvSpPr>
        <p:spPr>
          <a:xfrm>
            <a:off x="3067027" y="5713085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1032" name="Connecteur droit 1031"/>
          <p:cNvCxnSpPr>
            <a:stCxn id="11" idx="1"/>
            <a:endCxn id="1034" idx="3"/>
          </p:cNvCxnSpPr>
          <p:nvPr/>
        </p:nvCxnSpPr>
        <p:spPr>
          <a:xfrm flipH="1">
            <a:off x="6419562" y="4617588"/>
            <a:ext cx="1495501" cy="2361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4" name="Ellipse 1033"/>
          <p:cNvSpPr/>
          <p:nvPr/>
        </p:nvSpPr>
        <p:spPr>
          <a:xfrm>
            <a:off x="6412867" y="4811420"/>
            <a:ext cx="45719" cy="496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1042" name="Connecteur droit 1041"/>
          <p:cNvCxnSpPr>
            <a:stCxn id="12" idx="3"/>
            <a:endCxn id="1043" idx="7"/>
          </p:cNvCxnSpPr>
          <p:nvPr/>
        </p:nvCxnSpPr>
        <p:spPr>
          <a:xfrm flipV="1">
            <a:off x="2793387" y="5700020"/>
            <a:ext cx="437247" cy="8694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3" name="Ellipse 1042"/>
          <p:cNvSpPr/>
          <p:nvPr/>
        </p:nvSpPr>
        <p:spPr>
          <a:xfrm>
            <a:off x="3191610" y="569332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1045" name="Connecteur droit 1044"/>
          <p:cNvCxnSpPr>
            <a:stCxn id="14" idx="3"/>
          </p:cNvCxnSpPr>
          <p:nvPr/>
        </p:nvCxnSpPr>
        <p:spPr>
          <a:xfrm flipV="1">
            <a:off x="2678536" y="4963429"/>
            <a:ext cx="1877561" cy="3973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6" name="Ellipse 1045"/>
          <p:cNvSpPr/>
          <p:nvPr/>
        </p:nvSpPr>
        <p:spPr>
          <a:xfrm>
            <a:off x="4657002" y="4933432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1048" name="Connecteur droit 1047"/>
          <p:cNvCxnSpPr>
            <a:stCxn id="18" idx="1"/>
          </p:cNvCxnSpPr>
          <p:nvPr/>
        </p:nvCxnSpPr>
        <p:spPr>
          <a:xfrm flipH="1">
            <a:off x="6295637" y="1334627"/>
            <a:ext cx="1671227" cy="901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" name="Ellipse 1048"/>
          <p:cNvSpPr/>
          <p:nvPr/>
        </p:nvSpPr>
        <p:spPr>
          <a:xfrm>
            <a:off x="6249918" y="221233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052" name="Ellipse 1051"/>
          <p:cNvSpPr/>
          <p:nvPr/>
        </p:nvSpPr>
        <p:spPr>
          <a:xfrm>
            <a:off x="3405529" y="544027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1054" name="Connecteur droit 1053"/>
          <p:cNvCxnSpPr>
            <a:stCxn id="1052" idx="2"/>
            <a:endCxn id="9" idx="3"/>
          </p:cNvCxnSpPr>
          <p:nvPr/>
        </p:nvCxnSpPr>
        <p:spPr>
          <a:xfrm flipH="1">
            <a:off x="2886286" y="5463136"/>
            <a:ext cx="519243" cy="2453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5" name="Image 105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84701" y="4877178"/>
            <a:ext cx="998026" cy="286500"/>
          </a:xfrm>
          <a:prstGeom prst="rect">
            <a:avLst/>
          </a:prstGeom>
        </p:spPr>
      </p:pic>
      <p:cxnSp>
        <p:nvCxnSpPr>
          <p:cNvPr id="3073" name="Connecteur droit 3072"/>
          <p:cNvCxnSpPr>
            <a:stCxn id="1055" idx="3"/>
            <a:endCxn id="3074" idx="5"/>
          </p:cNvCxnSpPr>
          <p:nvPr/>
        </p:nvCxnSpPr>
        <p:spPr>
          <a:xfrm flipV="1">
            <a:off x="2682727" y="4554992"/>
            <a:ext cx="1654014" cy="465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4" name="Ellipse 3073"/>
          <p:cNvSpPr/>
          <p:nvPr/>
        </p:nvSpPr>
        <p:spPr>
          <a:xfrm>
            <a:off x="4297718" y="451596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3093" name="Connecteur droit 3092"/>
          <p:cNvCxnSpPr>
            <a:endCxn id="3094" idx="5"/>
          </p:cNvCxnSpPr>
          <p:nvPr/>
        </p:nvCxnSpPr>
        <p:spPr>
          <a:xfrm flipH="1">
            <a:off x="7547964" y="3370611"/>
            <a:ext cx="367099" cy="2677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4" name="Ellipse 3093"/>
          <p:cNvSpPr/>
          <p:nvPr/>
        </p:nvSpPr>
        <p:spPr>
          <a:xfrm>
            <a:off x="7508940" y="359930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3096" name="Connecteur droit 3095"/>
          <p:cNvCxnSpPr>
            <a:stCxn id="16" idx="2"/>
            <a:endCxn id="3097" idx="5"/>
          </p:cNvCxnSpPr>
          <p:nvPr/>
        </p:nvCxnSpPr>
        <p:spPr>
          <a:xfrm>
            <a:off x="4230454" y="3978266"/>
            <a:ext cx="248386" cy="2098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7" name="Ellipse 3096"/>
          <p:cNvSpPr/>
          <p:nvPr/>
        </p:nvSpPr>
        <p:spPr>
          <a:xfrm>
            <a:off x="4439817" y="414908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pic>
        <p:nvPicPr>
          <p:cNvPr id="3100" name="Image 309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83196" y="4559907"/>
            <a:ext cx="947049" cy="291400"/>
          </a:xfrm>
          <a:prstGeom prst="rect">
            <a:avLst/>
          </a:prstGeom>
        </p:spPr>
      </p:pic>
      <p:cxnSp>
        <p:nvCxnSpPr>
          <p:cNvPr id="3104" name="Connecteur droit 3103"/>
          <p:cNvCxnSpPr>
            <a:stCxn id="3100" idx="3"/>
            <a:endCxn id="3105" idx="2"/>
          </p:cNvCxnSpPr>
          <p:nvPr/>
        </p:nvCxnSpPr>
        <p:spPr>
          <a:xfrm flipV="1">
            <a:off x="2630244" y="4368523"/>
            <a:ext cx="1153562" cy="3370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05" name="Ellipse 3104"/>
          <p:cNvSpPr/>
          <p:nvPr/>
        </p:nvSpPr>
        <p:spPr>
          <a:xfrm>
            <a:off x="3783807" y="434566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3107" name="Connecteur droit 3106"/>
          <p:cNvCxnSpPr>
            <a:stCxn id="23" idx="3"/>
            <a:endCxn id="3108" idx="5"/>
          </p:cNvCxnSpPr>
          <p:nvPr/>
        </p:nvCxnSpPr>
        <p:spPr>
          <a:xfrm>
            <a:off x="2258894" y="3212977"/>
            <a:ext cx="1471388" cy="9451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08" name="Ellipse 3107"/>
          <p:cNvSpPr/>
          <p:nvPr/>
        </p:nvSpPr>
        <p:spPr>
          <a:xfrm flipH="1" flipV="1">
            <a:off x="3723588" y="415147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pic>
        <p:nvPicPr>
          <p:cNvPr id="3109" name="Picture 6" descr="Royal Surrey County Hospital Simulation Centre (UK)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559" y="3311382"/>
            <a:ext cx="636830" cy="63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14" name="Connecteur droit 3113"/>
          <p:cNvCxnSpPr>
            <a:stCxn id="3109" idx="3"/>
          </p:cNvCxnSpPr>
          <p:nvPr/>
        </p:nvCxnSpPr>
        <p:spPr>
          <a:xfrm>
            <a:off x="2284390" y="3629798"/>
            <a:ext cx="1300463" cy="6348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15" name="Ellipse 3114"/>
          <p:cNvSpPr/>
          <p:nvPr/>
        </p:nvSpPr>
        <p:spPr>
          <a:xfrm flipV="1">
            <a:off x="3646734" y="422793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pic>
        <p:nvPicPr>
          <p:cNvPr id="3116" name="Picture 8" descr="Schweizer Institut fur Rettungsmedizin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685" y="6273884"/>
            <a:ext cx="611501" cy="61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18" name="Connecteur droit 3117"/>
          <p:cNvCxnSpPr>
            <a:stCxn id="3116" idx="0"/>
            <a:endCxn id="3119" idx="3"/>
          </p:cNvCxnSpPr>
          <p:nvPr/>
        </p:nvCxnSpPr>
        <p:spPr>
          <a:xfrm flipV="1">
            <a:off x="3393435" y="5117483"/>
            <a:ext cx="1125084" cy="1156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19" name="Ellipse 3118"/>
          <p:cNvSpPr/>
          <p:nvPr/>
        </p:nvSpPr>
        <p:spPr>
          <a:xfrm>
            <a:off x="4511825" y="507846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pic>
        <p:nvPicPr>
          <p:cNvPr id="3120" name="Picture 10" descr="Scottish Centre for Simulation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100" y="2600574"/>
            <a:ext cx="744732" cy="36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22" name="Connecteur droit 3121"/>
          <p:cNvCxnSpPr>
            <a:stCxn id="3120" idx="3"/>
          </p:cNvCxnSpPr>
          <p:nvPr/>
        </p:nvCxnSpPr>
        <p:spPr>
          <a:xfrm>
            <a:off x="2397832" y="2781116"/>
            <a:ext cx="1054126" cy="9000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23" name="Ellipse 3122"/>
          <p:cNvSpPr/>
          <p:nvPr/>
        </p:nvSpPr>
        <p:spPr>
          <a:xfrm>
            <a:off x="3445264" y="3677692"/>
            <a:ext cx="45719" cy="45719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3125" name="Connecteur droit 3124"/>
          <p:cNvCxnSpPr>
            <a:stCxn id="22" idx="3"/>
            <a:endCxn id="3105" idx="7"/>
          </p:cNvCxnSpPr>
          <p:nvPr/>
        </p:nvCxnSpPr>
        <p:spPr>
          <a:xfrm flipV="1">
            <a:off x="2722890" y="4352357"/>
            <a:ext cx="1099940" cy="34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36" name="Image 313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639498" y="3876960"/>
            <a:ext cx="1223232" cy="108663"/>
          </a:xfrm>
          <a:prstGeom prst="rect">
            <a:avLst/>
          </a:prstGeom>
        </p:spPr>
      </p:pic>
      <p:cxnSp>
        <p:nvCxnSpPr>
          <p:cNvPr id="3146" name="Connecteur droit 3145"/>
          <p:cNvCxnSpPr/>
          <p:nvPr/>
        </p:nvCxnSpPr>
        <p:spPr>
          <a:xfrm>
            <a:off x="2959689" y="3952178"/>
            <a:ext cx="830813" cy="393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47" name="Picture 12" descr="ASL NAPOLI 2 NORD - U.O. Formazione ed Aggiornamento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536" y="6480503"/>
            <a:ext cx="819655" cy="16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50" name="Connecteur droit 3149"/>
          <p:cNvCxnSpPr>
            <a:stCxn id="3147" idx="0"/>
            <a:endCxn id="3152" idx="7"/>
          </p:cNvCxnSpPr>
          <p:nvPr/>
        </p:nvCxnSpPr>
        <p:spPr>
          <a:xfrm flipV="1">
            <a:off x="4857363" y="5720509"/>
            <a:ext cx="430116" cy="7599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52" name="Ellipse 3151"/>
          <p:cNvSpPr/>
          <p:nvPr/>
        </p:nvSpPr>
        <p:spPr>
          <a:xfrm>
            <a:off x="5248456" y="5713815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pic>
        <p:nvPicPr>
          <p:cNvPr id="3154" name="Picture 14" descr="Simulatorcentrum i vast - Simulation Centre West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515" y="3340905"/>
            <a:ext cx="484405" cy="27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56" name="Connecteur droit 3155"/>
          <p:cNvCxnSpPr>
            <a:stCxn id="3154" idx="3"/>
          </p:cNvCxnSpPr>
          <p:nvPr/>
        </p:nvCxnSpPr>
        <p:spPr>
          <a:xfrm flipV="1">
            <a:off x="4324919" y="3455935"/>
            <a:ext cx="707082" cy="24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57" name="Ellipse 3156"/>
          <p:cNvSpPr/>
          <p:nvPr/>
        </p:nvSpPr>
        <p:spPr>
          <a:xfrm>
            <a:off x="5015881" y="343584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3160" name="Connecteur droit 3159"/>
          <p:cNvCxnSpPr>
            <a:stCxn id="20" idx="0"/>
            <a:endCxn id="3119" idx="6"/>
          </p:cNvCxnSpPr>
          <p:nvPr/>
        </p:nvCxnSpPr>
        <p:spPr>
          <a:xfrm flipV="1">
            <a:off x="4115613" y="5101319"/>
            <a:ext cx="441931" cy="1155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67" name="Rectangle 3166"/>
          <p:cNvSpPr/>
          <p:nvPr/>
        </p:nvSpPr>
        <p:spPr>
          <a:xfrm>
            <a:off x="5092791" y="6441522"/>
            <a:ext cx="16351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fr-FR" sz="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</a:rPr>
              <a:t>Simulation Centre of </a:t>
            </a:r>
            <a:r>
              <a:rPr lang="fr-FR" sz="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</a:rPr>
              <a:t>Cardiac</a:t>
            </a:r>
            <a:r>
              <a:rPr lang="fr-FR" sz="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</a:rPr>
              <a:t> </a:t>
            </a:r>
            <a:r>
              <a:rPr lang="fr-FR" sz="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</a:rPr>
              <a:t>Electrophysiology</a:t>
            </a:r>
            <a:endParaRPr lang="fr-FR" sz="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</a:endParaRPr>
          </a:p>
        </p:txBody>
      </p:sp>
      <p:cxnSp>
        <p:nvCxnSpPr>
          <p:cNvPr id="3173" name="Connecteur droit 3172"/>
          <p:cNvCxnSpPr>
            <a:stCxn id="3167" idx="0"/>
            <a:endCxn id="3152" idx="5"/>
          </p:cNvCxnSpPr>
          <p:nvPr/>
        </p:nvCxnSpPr>
        <p:spPr>
          <a:xfrm flipH="1" flipV="1">
            <a:off x="5287479" y="5752838"/>
            <a:ext cx="622882" cy="6886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8" name="Connecteur droit 3177"/>
          <p:cNvCxnSpPr>
            <a:endCxn id="3179" idx="2"/>
          </p:cNvCxnSpPr>
          <p:nvPr/>
        </p:nvCxnSpPr>
        <p:spPr>
          <a:xfrm>
            <a:off x="4096467" y="3098903"/>
            <a:ext cx="297630" cy="717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9" name="Ellipse 3178"/>
          <p:cNvSpPr/>
          <p:nvPr/>
        </p:nvSpPr>
        <p:spPr>
          <a:xfrm>
            <a:off x="4394098" y="314781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pic>
        <p:nvPicPr>
          <p:cNvPr id="3182" name="Picture 16" descr="http://www.simulation.ch/serveattachment/c272511bb0bc5fd57e8fef64ee0057fc/logo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146" y="5964681"/>
            <a:ext cx="311969" cy="44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84" name="Connecteur droit 3183"/>
          <p:cNvCxnSpPr>
            <a:stCxn id="3182" idx="0"/>
            <a:endCxn id="3119" idx="7"/>
          </p:cNvCxnSpPr>
          <p:nvPr/>
        </p:nvCxnSpPr>
        <p:spPr>
          <a:xfrm flipH="1" flipV="1">
            <a:off x="4550848" y="5085155"/>
            <a:ext cx="63282" cy="8795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9" name="Connecteur droit 3188"/>
          <p:cNvCxnSpPr>
            <a:stCxn id="13" idx="1"/>
          </p:cNvCxnSpPr>
          <p:nvPr/>
        </p:nvCxnSpPr>
        <p:spPr>
          <a:xfrm flipH="1">
            <a:off x="7686778" y="5172595"/>
            <a:ext cx="263192" cy="2676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90" name="Ellipse 3189"/>
          <p:cNvSpPr/>
          <p:nvPr/>
        </p:nvSpPr>
        <p:spPr>
          <a:xfrm>
            <a:off x="7657402" y="542569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3192" name="Connecteur droit 3191"/>
          <p:cNvCxnSpPr/>
          <p:nvPr/>
        </p:nvCxnSpPr>
        <p:spPr>
          <a:xfrm>
            <a:off x="4286946" y="2436973"/>
            <a:ext cx="483169" cy="3399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93" name="Ellipse 3192"/>
          <p:cNvSpPr/>
          <p:nvPr/>
        </p:nvSpPr>
        <p:spPr>
          <a:xfrm>
            <a:off x="4770115" y="276867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pic>
        <p:nvPicPr>
          <p:cNvPr id="3194" name="Picture 18" descr="Laerdal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971" y="3637132"/>
            <a:ext cx="602729" cy="23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96" name="Connecteur droit 3195"/>
          <p:cNvCxnSpPr>
            <a:stCxn id="3194" idx="1"/>
            <a:endCxn id="3197" idx="7"/>
          </p:cNvCxnSpPr>
          <p:nvPr/>
        </p:nvCxnSpPr>
        <p:spPr>
          <a:xfrm flipH="1">
            <a:off x="4838880" y="3755956"/>
            <a:ext cx="3111090" cy="7667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97" name="Ellipse 3196"/>
          <p:cNvSpPr/>
          <p:nvPr/>
        </p:nvSpPr>
        <p:spPr>
          <a:xfrm>
            <a:off x="4799857" y="451596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pic>
        <p:nvPicPr>
          <p:cNvPr id="3199" name="Picture 20" descr="notfound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22" y="1868595"/>
            <a:ext cx="1064089" cy="68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01" name="Connecteur droit 3200"/>
          <p:cNvCxnSpPr/>
          <p:nvPr/>
        </p:nvCxnSpPr>
        <p:spPr>
          <a:xfrm flipH="1">
            <a:off x="6249917" y="2168473"/>
            <a:ext cx="1729354" cy="5459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02" name="Ellipse 3201"/>
          <p:cNvSpPr/>
          <p:nvPr/>
        </p:nvSpPr>
        <p:spPr>
          <a:xfrm>
            <a:off x="6249918" y="2687942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3213" name="Connecteur droit 3212"/>
          <p:cNvCxnSpPr>
            <a:stCxn id="17" idx="1"/>
          </p:cNvCxnSpPr>
          <p:nvPr/>
        </p:nvCxnSpPr>
        <p:spPr>
          <a:xfrm flipH="1">
            <a:off x="5287480" y="4134948"/>
            <a:ext cx="2665667" cy="6621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14" name="Ellipse 3213"/>
          <p:cNvSpPr/>
          <p:nvPr/>
        </p:nvSpPr>
        <p:spPr>
          <a:xfrm>
            <a:off x="5231905" y="479715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3220" name="ZoneTexte 3219"/>
          <p:cNvSpPr txBox="1"/>
          <p:nvPr/>
        </p:nvSpPr>
        <p:spPr>
          <a:xfrm>
            <a:off x="7899968" y="2579729"/>
            <a:ext cx="7168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11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</a:rPr>
              <a:t>Simcener</a:t>
            </a:r>
            <a:endParaRPr lang="fr-FR" sz="11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</a:endParaRPr>
          </a:p>
        </p:txBody>
      </p:sp>
      <p:cxnSp>
        <p:nvCxnSpPr>
          <p:cNvPr id="3224" name="Connecteur droit 3223"/>
          <p:cNvCxnSpPr/>
          <p:nvPr/>
        </p:nvCxnSpPr>
        <p:spPr>
          <a:xfrm flipH="1">
            <a:off x="7531799" y="2728659"/>
            <a:ext cx="354787" cy="1797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25" name="Ellipse 3224"/>
          <p:cNvSpPr/>
          <p:nvPr/>
        </p:nvSpPr>
        <p:spPr>
          <a:xfrm>
            <a:off x="7507782" y="287922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820A579A-72BC-4F36-9EA4-A7E20C82A9CA}" type="slidenum">
              <a:rPr lang="fr-FR"/>
              <a:pPr defTabSz="914400">
                <a:defRPr/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906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Résultat de recherche d'images pour &quot;map france haute définition&quot;"/>
          <p:cNvSpPr>
            <a:spLocks noChangeAspect="1" noChangeArrowheads="1"/>
          </p:cNvSpPr>
          <p:nvPr/>
        </p:nvSpPr>
        <p:spPr bwMode="auto">
          <a:xfrm>
            <a:off x="1679575" y="472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fr-FR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1524000" y="-4043"/>
            <a:ext cx="9144000" cy="726150"/>
          </a:xfrm>
          <a:prstGeom prst="rect">
            <a:avLst/>
          </a:prstGeom>
          <a:solidFill>
            <a:srgbClr val="B2B2B2">
              <a:lumMod val="40000"/>
              <a:lumOff val="60000"/>
            </a:srgbClr>
          </a:solidFill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b="1" kern="0" dirty="0">
                <a:solidFill>
                  <a:srgbClr val="C00000"/>
                </a:solidFill>
                <a:ea typeface="ＭＳ Ｐゴシック"/>
              </a:rPr>
              <a:t>CONTEXTE FRANCAIS ET LORRAIN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b="1" kern="0" dirty="0">
                <a:solidFill>
                  <a:srgbClr val="C00000"/>
                </a:solidFill>
                <a:ea typeface="ＭＳ Ｐゴシック"/>
              </a:rPr>
              <a:t>« JAMAIS LA PREMIERE FOIS SUR LE PATIENT »</a:t>
            </a:r>
          </a:p>
        </p:txBody>
      </p:sp>
      <p:pic>
        <p:nvPicPr>
          <p:cNvPr id="51" name="Image 5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0"/>
          <a:stretch/>
        </p:blipFill>
        <p:spPr>
          <a:xfrm>
            <a:off x="1596271" y="4342042"/>
            <a:ext cx="811210" cy="1561493"/>
          </a:xfrm>
          <a:prstGeom prst="rect">
            <a:avLst/>
          </a:prstGeom>
        </p:spPr>
      </p:pic>
      <p:sp>
        <p:nvSpPr>
          <p:cNvPr id="52" name="Ellipse 51"/>
          <p:cNvSpPr/>
          <p:nvPr/>
        </p:nvSpPr>
        <p:spPr>
          <a:xfrm>
            <a:off x="1991156" y="4745789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3" name="Ellipse 52"/>
          <p:cNvSpPr/>
          <p:nvPr/>
        </p:nvSpPr>
        <p:spPr>
          <a:xfrm>
            <a:off x="2021631" y="4767558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58" name="Connecteur droit 57"/>
          <p:cNvCxnSpPr>
            <a:endCxn id="53" idx="0"/>
          </p:cNvCxnSpPr>
          <p:nvPr/>
        </p:nvCxnSpPr>
        <p:spPr>
          <a:xfrm flipH="1">
            <a:off x="2044490" y="4767557"/>
            <a:ext cx="5049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937819" y="1298246"/>
            <a:ext cx="2540247" cy="1650106"/>
          </a:xfrm>
          <a:prstGeom prst="rect">
            <a:avLst/>
          </a:prstGeom>
          <a:solidFill>
            <a:srgbClr val="F0F0F0"/>
          </a:solidFill>
          <a:ln w="15875" cap="flat" cmpd="sng" algn="ctr">
            <a:solidFill>
              <a:srgbClr val="DDDDDD">
                <a:shade val="50000"/>
              </a:srgbClr>
            </a:solidFill>
            <a:prstDash val="solid"/>
          </a:ln>
          <a:effectLst>
            <a:glow rad="139700">
              <a:srgbClr val="808080">
                <a:satMod val="175000"/>
                <a:alpha val="40000"/>
              </a:srgbClr>
            </a:glow>
          </a:effec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kern="0" dirty="0">
                <a:solidFill>
                  <a:srgbClr val="C00000"/>
                </a:solidFill>
                <a:latin typeface="Gill Sans MT"/>
                <a:ea typeface="ＭＳ Ｐゴシック"/>
                <a:cs typeface="ＭＳ Ｐゴシック"/>
              </a:rPr>
              <a:t>REALITE EMERGENTE mais: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kern="0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Répartition hétérogène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kern="0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Moyens financiers inégaux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kern="0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Equipements disséminés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kern="0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Structuration faible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kern="0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Déficit en bonnes pratiques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kern="0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Absence de recherche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kern="0" dirty="0">
                <a:solidFill>
                  <a:srgbClr val="C00000"/>
                </a:solidFill>
                <a:latin typeface="Gill Sans MT"/>
                <a:ea typeface="ＭＳ Ｐゴシック"/>
                <a:cs typeface="ＭＳ Ｐゴシック"/>
              </a:rPr>
              <a:t>Mais Concurrence plus forte</a:t>
            </a:r>
          </a:p>
        </p:txBody>
      </p:sp>
      <p:sp>
        <p:nvSpPr>
          <p:cNvPr id="62" name="Flèche droite 61"/>
          <p:cNvSpPr/>
          <p:nvPr/>
        </p:nvSpPr>
        <p:spPr>
          <a:xfrm>
            <a:off x="6168008" y="1756485"/>
            <a:ext cx="1661931" cy="47465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srgbClr val="C00000"/>
              </a:solidFill>
              <a:latin typeface="Gill Sans MT"/>
            </a:endParaRPr>
          </a:p>
        </p:txBody>
      </p:sp>
      <p:grpSp>
        <p:nvGrpSpPr>
          <p:cNvPr id="55" name="Groupe 54"/>
          <p:cNvGrpSpPr/>
          <p:nvPr/>
        </p:nvGrpSpPr>
        <p:grpSpPr>
          <a:xfrm>
            <a:off x="2611353" y="4209415"/>
            <a:ext cx="1433354" cy="781015"/>
            <a:chOff x="1140035" y="4091735"/>
            <a:chExt cx="3716378" cy="2073569"/>
          </a:xfrm>
          <a:effectLst>
            <a:glow rad="139700">
              <a:schemeClr val="accent4">
                <a:satMod val="175000"/>
                <a:alpha val="40000"/>
              </a:schemeClr>
            </a:glow>
          </a:effectLst>
        </p:grpSpPr>
        <p:pic>
          <p:nvPicPr>
            <p:cNvPr id="56" name="Image 5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035" y="4091735"/>
              <a:ext cx="3716378" cy="207356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7" name="Image 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3688" y="4526153"/>
              <a:ext cx="1099364" cy="12047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64" name="Rectangle 63"/>
          <p:cNvSpPr/>
          <p:nvPr/>
        </p:nvSpPr>
        <p:spPr>
          <a:xfrm>
            <a:off x="4125946" y="3870098"/>
            <a:ext cx="3626238" cy="1359102"/>
          </a:xfrm>
          <a:prstGeom prst="rect">
            <a:avLst/>
          </a:prstGeom>
          <a:solidFill>
            <a:srgbClr val="F0F0F0"/>
          </a:solidFill>
          <a:ln w="15875" cap="flat" cmpd="sng" algn="ctr">
            <a:noFill/>
            <a:prstDash val="solid"/>
          </a:ln>
          <a:effectLst>
            <a:glow rad="139700">
              <a:srgbClr val="808080">
                <a:satMod val="175000"/>
                <a:alpha val="40000"/>
              </a:srgbClr>
            </a:glow>
          </a:effectLst>
        </p:spPr>
        <p:txBody>
          <a:bodyPr anchor="ctr"/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b="1" kern="0" dirty="0">
                <a:solidFill>
                  <a:srgbClr val="C00000"/>
                </a:solidFill>
                <a:latin typeface="Gill Sans MT"/>
                <a:ea typeface="ＭＳ Ｐゴシック"/>
                <a:cs typeface="ＭＳ Ｐゴシック"/>
              </a:rPr>
              <a:t>Création</a:t>
            </a:r>
            <a:r>
              <a:rPr lang="fr-FR" sz="1000" b="1" kern="0" dirty="0">
                <a:solidFill>
                  <a:srgbClr val="DDDDDD">
                    <a:lumMod val="25000"/>
                  </a:srgbClr>
                </a:solidFill>
                <a:latin typeface="Gill Sans MT"/>
                <a:ea typeface="ＭＳ Ｐゴシック"/>
                <a:cs typeface="ＭＳ Ｐゴシック"/>
              </a:rPr>
              <a:t>: Janvier 2006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b="1" kern="0" dirty="0">
                <a:solidFill>
                  <a:srgbClr val="C00000"/>
                </a:solidFill>
                <a:latin typeface="Gill Sans MT"/>
                <a:ea typeface="ＭＳ Ｐゴシック"/>
                <a:cs typeface="ＭＳ Ｐゴシック"/>
              </a:rPr>
              <a:t>Formation et Innovation chirurgicale</a:t>
            </a:r>
            <a:r>
              <a:rPr lang="fr-FR" sz="1000" b="1" kern="0" dirty="0">
                <a:solidFill>
                  <a:srgbClr val="DDDDDD">
                    <a:lumMod val="25000"/>
                  </a:srgbClr>
                </a:solidFill>
                <a:latin typeface="Gill Sans MT"/>
                <a:ea typeface="ＭＳ Ｐゴシック"/>
                <a:cs typeface="ＭＳ Ｐゴシック"/>
              </a:rPr>
              <a:t> </a:t>
            </a:r>
            <a:r>
              <a:rPr lang="fr-FR" sz="1000" b="1" kern="0" dirty="0">
                <a:solidFill>
                  <a:srgbClr val="C00000"/>
                </a:solidFill>
                <a:latin typeface="Gill Sans MT"/>
                <a:ea typeface="ＭＳ Ｐゴシック"/>
                <a:cs typeface="ＭＳ Ｐゴシック"/>
              </a:rPr>
              <a:t>multi-spécialité </a:t>
            </a:r>
            <a:r>
              <a:rPr lang="fr-FR" sz="1000" b="1" kern="0" dirty="0">
                <a:solidFill>
                  <a:srgbClr val="DDDDDD">
                    <a:lumMod val="25000"/>
                  </a:srgbClr>
                </a:solidFill>
                <a:latin typeface="Gill Sans MT"/>
                <a:ea typeface="ＭＳ Ｐゴシック"/>
                <a:cs typeface="ＭＳ Ｐゴシック"/>
              </a:rPr>
              <a:t>de 1200 m2 (chirurgie mini-invasive,  robotique, hybride…)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b="1" kern="0" dirty="0">
                <a:solidFill>
                  <a:srgbClr val="C00000"/>
                </a:solidFill>
                <a:latin typeface="Gill Sans MT"/>
                <a:ea typeface="ＭＳ Ｐゴシック"/>
                <a:cs typeface="ＭＳ Ｐゴシック"/>
              </a:rPr>
              <a:t>Personnels permanents</a:t>
            </a:r>
            <a:r>
              <a:rPr lang="fr-FR" sz="1000" b="1" kern="0" dirty="0">
                <a:solidFill>
                  <a:srgbClr val="DDDDDD">
                    <a:lumMod val="25000"/>
                  </a:srgbClr>
                </a:solidFill>
                <a:latin typeface="Gill Sans MT"/>
                <a:ea typeface="ＭＳ Ｐゴシック"/>
                <a:cs typeface="ＭＳ Ｐゴシック"/>
              </a:rPr>
              <a:t>: 6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b="1" kern="0" dirty="0">
                <a:solidFill>
                  <a:srgbClr val="C00000"/>
                </a:solidFill>
                <a:latin typeface="Gill Sans MT"/>
                <a:ea typeface="ＭＳ Ｐゴシック"/>
                <a:cs typeface="ＭＳ Ｐゴシック"/>
              </a:rPr>
              <a:t>Personnels contractuels</a:t>
            </a:r>
            <a:r>
              <a:rPr lang="fr-FR" sz="1000" b="1" kern="0" dirty="0">
                <a:solidFill>
                  <a:srgbClr val="DDDDDD">
                    <a:lumMod val="25000"/>
                  </a:srgbClr>
                </a:solidFill>
                <a:latin typeface="Gill Sans MT"/>
                <a:ea typeface="ＭＳ Ｐゴシック"/>
                <a:cs typeface="ＭＳ Ｐゴシック"/>
              </a:rPr>
              <a:t>: 1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000" b="1" kern="0" dirty="0">
                <a:solidFill>
                  <a:srgbClr val="C00000"/>
                </a:solidFill>
                <a:latin typeface="Gill Sans MT"/>
                <a:ea typeface="ＭＳ Ｐゴシック"/>
                <a:cs typeface="ＭＳ Ｐゴシック"/>
              </a:rPr>
              <a:t>Bilan:</a:t>
            </a:r>
            <a:r>
              <a:rPr lang="fr-FR" sz="1000" b="1" kern="0" dirty="0">
                <a:solidFill>
                  <a:srgbClr val="DDDDDD">
                    <a:lumMod val="25000"/>
                  </a:srgbClr>
                </a:solidFill>
                <a:latin typeface="Gill Sans MT"/>
                <a:ea typeface="ＭＳ Ｐゴシック"/>
                <a:cs typeface="ＭＳ Ｐゴシック"/>
              </a:rPr>
              <a:t> &gt;1600 participants en 2016</a:t>
            </a:r>
          </a:p>
        </p:txBody>
      </p:sp>
      <p:sp>
        <p:nvSpPr>
          <p:cNvPr id="70" name="Rectangle 69"/>
          <p:cNvSpPr/>
          <p:nvPr/>
        </p:nvSpPr>
        <p:spPr>
          <a:xfrm>
            <a:off x="8040216" y="3834643"/>
            <a:ext cx="2437850" cy="1512445"/>
          </a:xfrm>
          <a:prstGeom prst="rect">
            <a:avLst/>
          </a:prstGeom>
          <a:solidFill>
            <a:srgbClr val="F0F0F0"/>
          </a:solidFill>
          <a:ln w="15875" cap="flat" cmpd="sng" algn="ctr">
            <a:solidFill>
              <a:srgbClr val="DDDDDD">
                <a:shade val="50000"/>
              </a:srgbClr>
            </a:solidFill>
            <a:prstDash val="solid"/>
          </a:ln>
          <a:effectLst>
            <a:glow rad="139700">
              <a:srgbClr val="808080">
                <a:satMod val="175000"/>
                <a:alpha val="40000"/>
              </a:srgbClr>
            </a:glow>
          </a:effec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kern="0" dirty="0">
                <a:solidFill>
                  <a:srgbClr val="C00000"/>
                </a:solidFill>
                <a:latin typeface="Gill Sans MT"/>
                <a:ea typeface="ＭＳ Ｐゴシック"/>
                <a:cs typeface="ＭＳ Ｐゴシック"/>
              </a:rPr>
              <a:t>POINTS FORTS: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kern="0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Formateurs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kern="0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Multidisciplinarité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kern="0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Nouvelles Technologies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kern="0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Visibilité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kern="0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Dynamisme vers l’étranger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kern="0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Recherche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kern="0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Soutien institutionnel fort</a:t>
            </a:r>
          </a:p>
        </p:txBody>
      </p:sp>
      <p:sp>
        <p:nvSpPr>
          <p:cNvPr id="71" name="Rectangle 70"/>
          <p:cNvSpPr/>
          <p:nvPr/>
        </p:nvSpPr>
        <p:spPr>
          <a:xfrm>
            <a:off x="8040216" y="5651968"/>
            <a:ext cx="2437850" cy="677639"/>
          </a:xfrm>
          <a:prstGeom prst="rect">
            <a:avLst/>
          </a:prstGeom>
          <a:solidFill>
            <a:srgbClr val="F0F0F0"/>
          </a:solidFill>
          <a:ln w="15875" cap="flat" cmpd="sng" algn="ctr">
            <a:solidFill>
              <a:srgbClr val="DDDDDD">
                <a:shade val="50000"/>
              </a:srgbClr>
            </a:solidFill>
            <a:prstDash val="solid"/>
          </a:ln>
          <a:effectLst>
            <a:glow rad="139700">
              <a:srgbClr val="808080">
                <a:satMod val="175000"/>
                <a:alpha val="40000"/>
              </a:srgbClr>
            </a:glow>
          </a:effec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kern="0" dirty="0">
                <a:solidFill>
                  <a:srgbClr val="C00000"/>
                </a:solidFill>
                <a:latin typeface="Gill Sans MT"/>
                <a:ea typeface="ＭＳ Ｐゴシック"/>
                <a:cs typeface="ＭＳ Ｐゴシック"/>
              </a:rPr>
              <a:t>POINTS FAIBLES: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kern="0" dirty="0">
                <a:solidFill>
                  <a:srgbClr val="002060"/>
                </a:solidFill>
                <a:latin typeface="Gill Sans MT"/>
                <a:ea typeface="ＭＳ Ｐゴシック"/>
                <a:cs typeface="ＭＳ Ｐゴシック"/>
              </a:rPr>
              <a:t>Besoin de consolidation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1847529" y="725909"/>
            <a:ext cx="4200163" cy="2768835"/>
            <a:chOff x="323528" y="725908"/>
            <a:chExt cx="4200163" cy="2768835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0" t="4975" r="9961" b="18413"/>
            <a:stretch/>
          </p:blipFill>
          <p:spPr bwMode="auto">
            <a:xfrm>
              <a:off x="1335462" y="1076145"/>
              <a:ext cx="2336402" cy="2254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3906" y="2008713"/>
              <a:ext cx="936000" cy="343200"/>
            </a:xfrm>
            <a:prstGeom prst="rect">
              <a:avLst/>
            </a:prstGeom>
          </p:spPr>
        </p:pic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1691" y="1538191"/>
              <a:ext cx="612000" cy="208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3" descr="Université Nice Sophia Antipolis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859" y="3073821"/>
              <a:ext cx="648000" cy="420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5" descr="http://www3.chu-rouen.fr/internet/ressources/images/logo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975"/>
            <a:stretch/>
          </p:blipFill>
          <p:spPr bwMode="auto">
            <a:xfrm>
              <a:off x="409139" y="1038367"/>
              <a:ext cx="1360967" cy="356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7" descr="http://www.chu-angers.fr/images/im_logo_big.gif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420" y="2535361"/>
              <a:ext cx="668928" cy="412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4" descr="Ecole Européenne de Chirurgie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8889" y="860867"/>
              <a:ext cx="397005" cy="397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8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49" t="9630" r="9122" b="10627"/>
            <a:stretch/>
          </p:blipFill>
          <p:spPr bwMode="auto">
            <a:xfrm>
              <a:off x="1695052" y="725908"/>
              <a:ext cx="540000" cy="534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51" b="17345"/>
            <a:stretch/>
          </p:blipFill>
          <p:spPr bwMode="auto">
            <a:xfrm>
              <a:off x="323528" y="1519791"/>
              <a:ext cx="936000" cy="629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Ellipse 15"/>
            <p:cNvSpPr/>
            <p:nvPr/>
          </p:nvSpPr>
          <p:spPr>
            <a:xfrm>
              <a:off x="3374153" y="1772816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17" name="Ellipse 16"/>
            <p:cNvSpPr/>
            <p:nvPr/>
          </p:nvSpPr>
          <p:spPr>
            <a:xfrm>
              <a:off x="2699792" y="1700808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18" name="Ellipse 17"/>
            <p:cNvSpPr/>
            <p:nvPr/>
          </p:nvSpPr>
          <p:spPr>
            <a:xfrm>
              <a:off x="2699792" y="1792245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19" name="Ellipse 18"/>
            <p:cNvSpPr/>
            <p:nvPr/>
          </p:nvSpPr>
          <p:spPr>
            <a:xfrm>
              <a:off x="2640522" y="1766443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0" name="Ellipse 19"/>
            <p:cNvSpPr/>
            <p:nvPr/>
          </p:nvSpPr>
          <p:spPr>
            <a:xfrm>
              <a:off x="2782520" y="1757409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1" name="Ellipse 20"/>
            <p:cNvSpPr/>
            <p:nvPr/>
          </p:nvSpPr>
          <p:spPr>
            <a:xfrm>
              <a:off x="1598869" y="1882805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2" name="Ellipse 21"/>
            <p:cNvSpPr/>
            <p:nvPr/>
          </p:nvSpPr>
          <p:spPr>
            <a:xfrm>
              <a:off x="3526553" y="1925216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3" name="Ellipse 22"/>
            <p:cNvSpPr/>
            <p:nvPr/>
          </p:nvSpPr>
          <p:spPr>
            <a:xfrm>
              <a:off x="1908030" y="1948118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4" name="Ellipse 23"/>
            <p:cNvSpPr/>
            <p:nvPr/>
          </p:nvSpPr>
          <p:spPr>
            <a:xfrm>
              <a:off x="1816586" y="1856674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5" name="Ellipse 24"/>
            <p:cNvSpPr/>
            <p:nvPr/>
          </p:nvSpPr>
          <p:spPr>
            <a:xfrm>
              <a:off x="2579086" y="1286247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6" name="Ellipse 25"/>
            <p:cNvSpPr/>
            <p:nvPr/>
          </p:nvSpPr>
          <p:spPr>
            <a:xfrm>
              <a:off x="2661812" y="2231141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7" name="Ellipse 26"/>
            <p:cNvSpPr/>
            <p:nvPr/>
          </p:nvSpPr>
          <p:spPr>
            <a:xfrm>
              <a:off x="2814212" y="3001859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8" name="Ellipse 27"/>
            <p:cNvSpPr/>
            <p:nvPr/>
          </p:nvSpPr>
          <p:spPr>
            <a:xfrm>
              <a:off x="3384629" y="2980080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9" name="Ellipse 28"/>
            <p:cNvSpPr/>
            <p:nvPr/>
          </p:nvSpPr>
          <p:spPr>
            <a:xfrm>
              <a:off x="2056392" y="2758012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0" name="Ellipse 29"/>
            <p:cNvSpPr/>
            <p:nvPr/>
          </p:nvSpPr>
          <p:spPr>
            <a:xfrm>
              <a:off x="2457159" y="2618674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Gill Sans MT"/>
              </a:endParaRPr>
            </a:p>
          </p:txBody>
        </p:sp>
        <p:cxnSp>
          <p:nvCxnSpPr>
            <p:cNvPr id="31" name="Connecteur droit 30"/>
            <p:cNvCxnSpPr>
              <a:endCxn id="25" idx="3"/>
            </p:cNvCxnSpPr>
            <p:nvPr/>
          </p:nvCxnSpPr>
          <p:spPr>
            <a:xfrm>
              <a:off x="2231844" y="1216373"/>
              <a:ext cx="353937" cy="10889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>
              <a:stCxn id="11" idx="2"/>
            </p:cNvCxnSpPr>
            <p:nvPr/>
          </p:nvCxnSpPr>
          <p:spPr>
            <a:xfrm flipH="1">
              <a:off x="2669732" y="1257872"/>
              <a:ext cx="417660" cy="50776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 flipH="1">
              <a:off x="3388064" y="1700808"/>
              <a:ext cx="447916" cy="1113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>
              <a:stCxn id="6" idx="1"/>
            </p:cNvCxnSpPr>
            <p:nvPr/>
          </p:nvCxnSpPr>
          <p:spPr>
            <a:xfrm flipH="1" flipV="1">
              <a:off x="2694847" y="1799499"/>
              <a:ext cx="819059" cy="3808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>
              <a:stCxn id="8" idx="0"/>
            </p:cNvCxnSpPr>
            <p:nvPr/>
          </p:nvCxnSpPr>
          <p:spPr>
            <a:xfrm flipH="1" flipV="1">
              <a:off x="3456859" y="3001859"/>
              <a:ext cx="324000" cy="719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>
              <a:stCxn id="23" idx="4"/>
            </p:cNvCxnSpPr>
            <p:nvPr/>
          </p:nvCxnSpPr>
          <p:spPr>
            <a:xfrm flipH="1">
              <a:off x="1657505" y="1993837"/>
              <a:ext cx="273385" cy="6922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>
              <a:stCxn id="21" idx="1"/>
            </p:cNvCxnSpPr>
            <p:nvPr/>
          </p:nvCxnSpPr>
          <p:spPr>
            <a:xfrm flipH="1">
              <a:off x="623387" y="1889500"/>
              <a:ext cx="982177" cy="17626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>
              <a:stCxn id="48" idx="0"/>
              <a:endCxn id="9" idx="2"/>
            </p:cNvCxnSpPr>
            <p:nvPr/>
          </p:nvCxnSpPr>
          <p:spPr>
            <a:xfrm flipH="1" flipV="1">
              <a:off x="1089623" y="1394379"/>
              <a:ext cx="1242359" cy="2053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Ellipse 47"/>
            <p:cNvSpPr/>
            <p:nvPr/>
          </p:nvSpPr>
          <p:spPr>
            <a:xfrm>
              <a:off x="2309122" y="1599753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59" name="Ellipse 58"/>
            <p:cNvSpPr/>
            <p:nvPr/>
          </p:nvSpPr>
          <p:spPr>
            <a:xfrm>
              <a:off x="3214811" y="1756523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2" name="Ellipse 71"/>
            <p:cNvSpPr/>
            <p:nvPr/>
          </p:nvSpPr>
          <p:spPr>
            <a:xfrm>
              <a:off x="3227798" y="1823373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Gill Sans MT"/>
              </a:endParaRPr>
            </a:p>
          </p:txBody>
        </p:sp>
        <p:pic>
          <p:nvPicPr>
            <p:cNvPr id="73" name="Image 7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79745" y="1128621"/>
              <a:ext cx="412526" cy="368418"/>
            </a:xfrm>
            <a:prstGeom prst="rect">
              <a:avLst/>
            </a:prstGeom>
            <a:solidFill>
              <a:sysClr val="window" lastClr="FFFFFF"/>
            </a:solidFill>
          </p:spPr>
        </p:pic>
        <p:pic>
          <p:nvPicPr>
            <p:cNvPr id="74" name="Image 73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352992" y="961203"/>
              <a:ext cx="374790" cy="343558"/>
            </a:xfrm>
            <a:prstGeom prst="rect">
              <a:avLst/>
            </a:prstGeom>
          </p:spPr>
        </p:pic>
        <p:cxnSp>
          <p:nvCxnSpPr>
            <p:cNvPr id="75" name="Connecteur droit 74"/>
            <p:cNvCxnSpPr>
              <a:stCxn id="74" idx="2"/>
            </p:cNvCxnSpPr>
            <p:nvPr/>
          </p:nvCxnSpPr>
          <p:spPr>
            <a:xfrm flipH="1">
              <a:off x="3203241" y="1304761"/>
              <a:ext cx="337146" cy="4738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/>
            <p:cNvCxnSpPr>
              <a:stCxn id="73" idx="1"/>
            </p:cNvCxnSpPr>
            <p:nvPr/>
          </p:nvCxnSpPr>
          <p:spPr>
            <a:xfrm flipH="1">
              <a:off x="3293821" y="1312830"/>
              <a:ext cx="485924" cy="5300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Espace réservé du numéro de diapositive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820A579A-72BC-4F36-9EA4-A7E20C82A9CA}" type="slidenum">
              <a:rPr lang="fr-FR"/>
              <a:pPr defTabSz="914400"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22732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bORDfvhHahmpDFmvtYCcVK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bORDfvhHahmpDFmvtYCcVK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ividende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Solstice">
  <a:themeElements>
    <a:clrScheme name="Nuances de gri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olstice">
  <a:themeElements>
    <a:clrScheme name="Nuances de gri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ureau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EBD869CB9AB7438C968DB45B06D164" ma:contentTypeVersion="9" ma:contentTypeDescription="Crée un document." ma:contentTypeScope="" ma:versionID="51a3d21437c92a942c7063d159426bd6">
  <xsd:schema xmlns:xsd="http://www.w3.org/2001/XMLSchema" xmlns:xs="http://www.w3.org/2001/XMLSchema" xmlns:p="http://schemas.microsoft.com/office/2006/metadata/properties" xmlns:ns2="6e944a50-17a1-4c57-83c2-60754951335a" targetNamespace="http://schemas.microsoft.com/office/2006/metadata/properties" ma:root="true" ma:fieldsID="e095ba5dae4cf5709aa02c862b6a463d" ns2:_="">
    <xsd:import namespace="6e944a50-17a1-4c57-83c2-6075495133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944a50-17a1-4c57-83c2-6075495133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BC12AA-1C15-4500-BC9C-8EE83A441DE9}">
  <ds:schemaRefs>
    <ds:schemaRef ds:uri="6e944a50-17a1-4c57-83c2-60754951335a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elements/1.1/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0E50973-9FF3-4DC8-82A3-8362F99A9A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944a50-17a1-4c57-83c2-6075495133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A0CF3B2-1F0F-4FC5-8002-3E4869ABAD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Technologies - Conception Dividende</Template>
  <TotalTime>8575</TotalTime>
  <Words>2081</Words>
  <Application>Microsoft Office PowerPoint</Application>
  <PresentationFormat>Grand écran</PresentationFormat>
  <Paragraphs>387</Paragraphs>
  <Slides>55</Slides>
  <Notes>17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3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55</vt:i4>
      </vt:variant>
    </vt:vector>
  </HeadingPairs>
  <TitlesOfParts>
    <vt:vector size="64" baseType="lpstr">
      <vt:lpstr>Calibri</vt:lpstr>
      <vt:lpstr>CIDFont+F8</vt:lpstr>
      <vt:lpstr>Gill Sans MT</vt:lpstr>
      <vt:lpstr>Verdana</vt:lpstr>
      <vt:lpstr>Wingdings 2</vt:lpstr>
      <vt:lpstr>Dividende</vt:lpstr>
      <vt:lpstr>Solstice</vt:lpstr>
      <vt:lpstr>1_Solstice</vt:lpstr>
      <vt:lpstr>Prism Project</vt:lpstr>
      <vt:lpstr>METAVERS &amp; REALITE VIRTUELLE EN FORMATION MEDICO-CHIRURGICALE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QU’EST L’IA</vt:lpstr>
      <vt:lpstr>QU’EST L’IA</vt:lpstr>
      <vt:lpstr>QU’EST L’IA</vt:lpstr>
      <vt:lpstr>Quelques dates </vt:lpstr>
      <vt:lpstr>INVESTISSEMENT SUR IA DANS LE MONDE</vt:lpstr>
      <vt:lpstr>L’INTELLIGENCE ARTIFICIELLE  EST DEVENUE UNE REALITE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du Projet</vt:lpstr>
      <vt:lpstr>Le projet : Présentation</vt:lpstr>
      <vt:lpstr>FIRST INTERNATIONAL TRAINING CENTER WITH GROUND-BREAKING TECHNIQUES/ TECHNOLOGIES/ INDUSTRAIL COLLABORATION</vt:lpstr>
      <vt:lpstr>Le projet : Présentation</vt:lpstr>
      <vt:lpstr>Le projet : Présentation</vt:lpstr>
      <vt:lpstr>FIRST INTERNATIONAL TRAINING CENTER WITH GROUND-BREAKING TECHNIQUES/ TECHNOLOGIES/ INDUSTRAIL COLLABORATION</vt:lpstr>
      <vt:lpstr>FIRST INTERNATIONAL TRAINING CENTER WITH R&amp;D &amp; VET START-UPS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Dates clés du développement de l’IA</vt:lpstr>
      <vt:lpstr>Le projet : Etat d’avancement</vt:lpstr>
      <vt:lpstr>L’équipe</vt:lpstr>
      <vt:lpstr>Dates clés du développement de l’entreprise</vt:lpstr>
      <vt:lpstr>Savoir-faire (1/2)</vt:lpstr>
      <vt:lpstr>Savoir-faire (2/2)</vt:lpstr>
      <vt:lpstr>Le projet : Activité de formation</vt:lpstr>
      <vt:lpstr>Le projet : Activité de formation</vt:lpstr>
      <vt:lpstr>Le projet : potentiel de développement</vt:lpstr>
      <vt:lpstr>Logique d’une développement transfrontalière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Technologies - Conception Dividende</dc:title>
  <dc:creator>Jules DUPOIRIEUX</dc:creator>
  <cp:lastModifiedBy>Nguyen Tran</cp:lastModifiedBy>
  <cp:revision>194</cp:revision>
  <dcterms:created xsi:type="dcterms:W3CDTF">2021-11-22T14:13:10Z</dcterms:created>
  <dcterms:modified xsi:type="dcterms:W3CDTF">2023-09-10T18:59:11Z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0x01010037EBD869CB9AB7438C968DB45B06D164</vt:lpwstr>
  </property>
</Properties>
</file>